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Baskerville Old Face"/>
                <a:cs typeface="Baskerville Old Fac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Baskerville Old Face"/>
                <a:cs typeface="Baskerville Old Fac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5D5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68640" y="5905498"/>
            <a:ext cx="861059" cy="86106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Baskerville Old Face"/>
                <a:cs typeface="Baskerville Old Fac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5D5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68640" y="5905498"/>
            <a:ext cx="861059" cy="86106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79219" y="80772"/>
            <a:ext cx="6385559" cy="500024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179307" y="5969508"/>
            <a:ext cx="736092" cy="73609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9144000" cy="1369060"/>
          </a:xfrm>
          <a:custGeom>
            <a:avLst/>
            <a:gdLst/>
            <a:ahLst/>
            <a:cxnLst/>
            <a:rect l="l" t="t" r="r" b="b"/>
            <a:pathLst>
              <a:path w="9144000" h="1369060">
                <a:moveTo>
                  <a:pt x="9144000" y="0"/>
                </a:moveTo>
                <a:lnTo>
                  <a:pt x="0" y="0"/>
                </a:lnTo>
                <a:lnTo>
                  <a:pt x="0" y="1368552"/>
                </a:lnTo>
                <a:lnTo>
                  <a:pt x="9144000" y="136855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5D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120776"/>
            <a:ext cx="8708390" cy="11592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Baskerville Old Face"/>
                <a:cs typeface="Baskerville Old Fac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0778" y="1604009"/>
            <a:ext cx="7994015" cy="3657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dtIMMS7L-w?feature=oembed" TargetMode="Externa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11" Type="http://schemas.openxmlformats.org/officeDocument/2006/relationships/image" Target="../media/image13.jpg"/><Relationship Id="rId5" Type="http://schemas.openxmlformats.org/officeDocument/2006/relationships/image" Target="../media/image7.png"/><Relationship Id="rId10" Type="http://schemas.openxmlformats.org/officeDocument/2006/relationships/image" Target="../media/image12.jpg"/><Relationship Id="rId4" Type="http://schemas.openxmlformats.org/officeDocument/2006/relationships/image" Target="../media/image6.png"/><Relationship Id="rId9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SXPSQBXml1k?feature=oembed" TargetMode="Externa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5D5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68640" y="5905498"/>
            <a:ext cx="861059" cy="86106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572639" y="5755640"/>
            <a:ext cx="399796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FFFFFF"/>
                </a:solidFill>
                <a:latin typeface="Baskerville Old Face"/>
                <a:cs typeface="Baskerville Old Face"/>
              </a:rPr>
              <a:t>Public</a:t>
            </a:r>
            <a:r>
              <a:rPr sz="2600" spc="-45" dirty="0">
                <a:solidFill>
                  <a:srgbClr val="FFFFFF"/>
                </a:solidFill>
                <a:latin typeface="Baskerville Old Face"/>
                <a:cs typeface="Baskerville Old Face"/>
              </a:rPr>
              <a:t> </a:t>
            </a:r>
            <a:r>
              <a:rPr sz="2600" dirty="0">
                <a:solidFill>
                  <a:srgbClr val="FFFFFF"/>
                </a:solidFill>
                <a:latin typeface="Baskerville Old Face"/>
                <a:cs typeface="Baskerville Old Face"/>
              </a:rPr>
              <a:t>Service</a:t>
            </a:r>
            <a:r>
              <a:rPr sz="2600" spc="-25" dirty="0">
                <a:solidFill>
                  <a:srgbClr val="FFFFFF"/>
                </a:solidFill>
                <a:latin typeface="Baskerville Old Face"/>
                <a:cs typeface="Baskerville Old Face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Baskerville Old Face"/>
                <a:cs typeface="Baskerville Old Face"/>
              </a:rPr>
              <a:t>Announcement</a:t>
            </a:r>
            <a:endParaRPr sz="2600">
              <a:latin typeface="Baskerville Old Face"/>
              <a:cs typeface="Baskerville Old Face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9354" rIns="0" bIns="0" rtlCol="0">
            <a:spAutoFit/>
          </a:bodyPr>
          <a:lstStyle/>
          <a:p>
            <a:pPr marL="1692910">
              <a:lnSpc>
                <a:spcPct val="100000"/>
              </a:lnSpc>
              <a:spcBef>
                <a:spcPts val="100"/>
              </a:spcBef>
            </a:pPr>
            <a:r>
              <a:rPr sz="5400" dirty="0"/>
              <a:t>Cocaine</a:t>
            </a:r>
            <a:r>
              <a:rPr sz="5400" spc="-20" dirty="0"/>
              <a:t> </a:t>
            </a:r>
            <a:r>
              <a:rPr sz="5400" spc="-10" dirty="0"/>
              <a:t>Anonymous</a:t>
            </a:r>
            <a:endParaRPr sz="5400"/>
          </a:p>
        </p:txBody>
      </p:sp>
      <p:pic>
        <p:nvPicPr>
          <p:cNvPr id="7" name="Online Media 6" title="Time to change your diet?">
            <a:hlinkClick r:id="" action="ppaction://media"/>
            <a:extLst>
              <a:ext uri="{FF2B5EF4-FFF2-40B4-BE49-F238E27FC236}">
                <a16:creationId xmlns:a16="http://schemas.microsoft.com/office/drawing/2014/main" id="{939F2FE2-F9AF-BE2A-BE9E-A35BCE8329A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00200" y="1466692"/>
            <a:ext cx="6398935" cy="361623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1864" rIns="0" bIns="0" rtlCol="0">
            <a:spAutoFit/>
          </a:bodyPr>
          <a:lstStyle/>
          <a:p>
            <a:pPr marL="1003935">
              <a:lnSpc>
                <a:spcPct val="100000"/>
              </a:lnSpc>
              <a:spcBef>
                <a:spcPts val="100"/>
              </a:spcBef>
            </a:pPr>
            <a:r>
              <a:rPr dirty="0"/>
              <a:t>Cocaine</a:t>
            </a:r>
            <a:r>
              <a:rPr spc="-60" dirty="0"/>
              <a:t> </a:t>
            </a:r>
            <a:r>
              <a:rPr dirty="0"/>
              <a:t>Anonymous</a:t>
            </a:r>
            <a:r>
              <a:rPr spc="-35" dirty="0"/>
              <a:t> </a:t>
            </a:r>
            <a:r>
              <a:rPr dirty="0"/>
              <a:t>Can</a:t>
            </a:r>
            <a:r>
              <a:rPr spc="-20" dirty="0"/>
              <a:t> Help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3777"/>
            <a:ext cx="7900034" cy="3938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20000"/>
              </a:lnSpc>
              <a:spcBef>
                <a:spcPts val="95"/>
              </a:spcBef>
              <a:buFont typeface="Wingdings"/>
              <a:buChar char=""/>
              <a:tabLst>
                <a:tab pos="241300" algn="l"/>
              </a:tabLst>
            </a:pPr>
            <a:r>
              <a:rPr sz="2000" b="1" dirty="0">
                <a:latin typeface="Calibri"/>
                <a:cs typeface="Calibri"/>
              </a:rPr>
              <a:t>Public</a:t>
            </a:r>
            <a:r>
              <a:rPr sz="2000" b="1" spc="-7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Information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Cocaine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Anonymous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provides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wide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range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media, </a:t>
            </a:r>
            <a:r>
              <a:rPr sz="2000" dirty="0">
                <a:latin typeface="Calibri"/>
                <a:cs typeface="Calibri"/>
              </a:rPr>
              <a:t>including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literature,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posters,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PSAs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(print,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radio,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TV)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informative </a:t>
            </a:r>
            <a:r>
              <a:rPr sz="2000" dirty="0">
                <a:latin typeface="Calibri"/>
                <a:cs typeface="Calibri"/>
              </a:rPr>
              <a:t>presentations in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cooperation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local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national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media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other organizations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spread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message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recovery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possible.</a:t>
            </a:r>
            <a:endParaRPr sz="2000">
              <a:latin typeface="Calibri"/>
              <a:cs typeface="Calibri"/>
            </a:endParaRPr>
          </a:p>
          <a:p>
            <a:pPr marL="241300" marR="438784" indent="-228600">
              <a:lnSpc>
                <a:spcPct val="120100"/>
              </a:lnSpc>
              <a:spcBef>
                <a:spcPts val="995"/>
              </a:spcBef>
              <a:buFont typeface="Wingdings"/>
              <a:buChar char=""/>
              <a:tabLst>
                <a:tab pos="241300" algn="l"/>
              </a:tabLst>
            </a:pPr>
            <a:r>
              <a:rPr sz="2000" b="1" spc="-20" dirty="0">
                <a:latin typeface="Calibri"/>
                <a:cs typeface="Calibri"/>
              </a:rPr>
              <a:t>Telephone</a:t>
            </a:r>
            <a:r>
              <a:rPr sz="2000" b="1" spc="-6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Helpline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Our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telephone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helplines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available to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anyone </a:t>
            </a:r>
            <a:r>
              <a:rPr sz="2000" dirty="0">
                <a:latin typeface="Calibri"/>
                <a:cs typeface="Calibri"/>
              </a:rPr>
              <a:t>looking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help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information.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helpline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provides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initial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contact </a:t>
            </a:r>
            <a:r>
              <a:rPr sz="2000" dirty="0">
                <a:latin typeface="Calibri"/>
                <a:cs typeface="Calibri"/>
              </a:rPr>
              <a:t>between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using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addict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Cocaine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Anonymous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member.</a:t>
            </a:r>
            <a:endParaRPr sz="2000">
              <a:latin typeface="Calibri"/>
              <a:cs typeface="Calibri"/>
            </a:endParaRPr>
          </a:p>
          <a:p>
            <a:pPr marL="241300" marR="67310" indent="-228600">
              <a:lnSpc>
                <a:spcPct val="120000"/>
              </a:lnSpc>
              <a:spcBef>
                <a:spcPts val="1005"/>
              </a:spcBef>
              <a:buFont typeface="Wingdings"/>
              <a:buChar char=""/>
              <a:tabLst>
                <a:tab pos="241300" algn="l"/>
              </a:tabLst>
            </a:pPr>
            <a:r>
              <a:rPr sz="2000" b="1" dirty="0">
                <a:latin typeface="Calibri"/>
                <a:cs typeface="Calibri"/>
              </a:rPr>
              <a:t>Health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Cocaine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Anonymous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provide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variety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materials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GPs, </a:t>
            </a:r>
            <a:r>
              <a:rPr sz="2000" dirty="0">
                <a:latin typeface="Calibri"/>
                <a:cs typeface="Calibri"/>
              </a:rPr>
              <a:t>hospital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treatment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center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staff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individuals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who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work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people </a:t>
            </a:r>
            <a:r>
              <a:rPr sz="2000" dirty="0">
                <a:latin typeface="Calibri"/>
                <a:cs typeface="Calibri"/>
              </a:rPr>
              <a:t>who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have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substance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abuse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problems.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74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Resources</a:t>
            </a:r>
            <a:r>
              <a:rPr spc="-60" dirty="0"/>
              <a:t> </a:t>
            </a:r>
            <a:r>
              <a:rPr dirty="0"/>
              <a:t>Available</a:t>
            </a:r>
            <a:r>
              <a:rPr spc="-40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10" dirty="0"/>
              <a:t>Professional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5311" y="1553921"/>
            <a:ext cx="6766559" cy="42367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41300" algn="l"/>
              </a:tabLst>
            </a:pPr>
            <a:r>
              <a:rPr sz="2600" spc="-10" dirty="0">
                <a:latin typeface="Calibri"/>
                <a:cs typeface="Calibri"/>
              </a:rPr>
              <a:t>Presentations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to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your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organization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075"/>
              </a:spcBef>
              <a:buFont typeface="Wingdings"/>
              <a:buChar char="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C.A.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Members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to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speak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to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your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staff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or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clients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090"/>
              </a:spcBef>
              <a:buFont typeface="Wingdings"/>
              <a:buChar char="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Educational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informational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literature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"/>
            </a:pPr>
            <a:endParaRPr sz="4450">
              <a:latin typeface="Calibri"/>
              <a:cs typeface="Calibri"/>
            </a:endParaRPr>
          </a:p>
          <a:p>
            <a:pPr marL="241300" marR="5080" indent="-228600">
              <a:lnSpc>
                <a:spcPct val="110000"/>
              </a:lnSpc>
              <a:buFont typeface="Wingdings"/>
              <a:buChar char="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Our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Lifeline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Program–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connecting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your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offenders </a:t>
            </a:r>
            <a:r>
              <a:rPr sz="2600" dirty="0">
                <a:latin typeface="Calibri"/>
                <a:cs typeface="Calibri"/>
              </a:rPr>
              <a:t>with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C.A.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meetings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your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local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community.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833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Hospitals</a:t>
            </a:r>
            <a:r>
              <a:rPr spc="-70" dirty="0"/>
              <a:t> </a:t>
            </a:r>
            <a:r>
              <a:rPr dirty="0"/>
              <a:t>&amp;</a:t>
            </a:r>
            <a:r>
              <a:rPr spc="-20" dirty="0"/>
              <a:t> </a:t>
            </a:r>
            <a:r>
              <a:rPr dirty="0"/>
              <a:t>Institutions</a:t>
            </a:r>
            <a:r>
              <a:rPr spc="-60" dirty="0"/>
              <a:t> </a:t>
            </a:r>
            <a:r>
              <a:rPr spc="-10" dirty="0"/>
              <a:t>(H&amp;I)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6478" y="1576781"/>
            <a:ext cx="7839709" cy="452247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0665" marR="272415" indent="-228600">
              <a:lnSpc>
                <a:spcPct val="90100"/>
              </a:lnSpc>
              <a:spcBef>
                <a:spcPts val="385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The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purpose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Hospitals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Institutions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Committee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carry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message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Cocaine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Anonymous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those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in </a:t>
            </a:r>
            <a:r>
              <a:rPr sz="2400" dirty="0">
                <a:latin typeface="Calibri"/>
                <a:cs typeface="Calibri"/>
              </a:rPr>
              <a:t>Hospitals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Institutions.</a:t>
            </a:r>
            <a:endParaRPr sz="2400">
              <a:latin typeface="Calibri"/>
              <a:cs typeface="Calibri"/>
            </a:endParaRPr>
          </a:p>
          <a:p>
            <a:pPr marL="240665" marR="920750" indent="-228600">
              <a:lnSpc>
                <a:spcPts val="2590"/>
              </a:lnSpc>
              <a:spcBef>
                <a:spcPts val="1050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These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meetings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brought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into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facilities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local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C.A. </a:t>
            </a:r>
            <a:r>
              <a:rPr sz="2400" dirty="0">
                <a:latin typeface="Calibri"/>
                <a:cs typeface="Calibri"/>
              </a:rPr>
              <a:t>members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virtually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in-person.</a:t>
            </a:r>
            <a:endParaRPr sz="2400">
              <a:latin typeface="Calibri"/>
              <a:cs typeface="Calibri"/>
            </a:endParaRPr>
          </a:p>
          <a:p>
            <a:pPr marL="240665" marR="191135" indent="-228600">
              <a:lnSpc>
                <a:spcPts val="2590"/>
              </a:lnSpc>
              <a:spcBef>
                <a:spcPts val="1000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Institutions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such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correctional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facilities,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juvenile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detention </a:t>
            </a:r>
            <a:r>
              <a:rPr sz="2400" dirty="0">
                <a:latin typeface="Calibri"/>
                <a:cs typeface="Calibri"/>
              </a:rPr>
              <a:t>centers,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half-</a:t>
            </a:r>
            <a:r>
              <a:rPr sz="2400" dirty="0">
                <a:latin typeface="Calibri"/>
                <a:cs typeface="Calibri"/>
              </a:rPr>
              <a:t>way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houses,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detoxification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units,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homeless </a:t>
            </a:r>
            <a:r>
              <a:rPr sz="2400" dirty="0">
                <a:latin typeface="Calibri"/>
                <a:cs typeface="Calibri"/>
              </a:rPr>
              <a:t>shelters,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sanitariums,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either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governmental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private.</a:t>
            </a:r>
            <a:endParaRPr sz="2400">
              <a:latin typeface="Calibri"/>
              <a:cs typeface="Calibri"/>
            </a:endParaRPr>
          </a:p>
          <a:p>
            <a:pPr marL="241300" indent="-228600" algn="just">
              <a:lnSpc>
                <a:spcPct val="100000"/>
              </a:lnSpc>
              <a:spcBef>
                <a:spcPts val="675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Confinement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voluntary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mandated.</a:t>
            </a:r>
            <a:endParaRPr sz="2400">
              <a:latin typeface="Calibri"/>
              <a:cs typeface="Calibri"/>
            </a:endParaRPr>
          </a:p>
          <a:p>
            <a:pPr marL="240665" marR="5080" indent="-228600" algn="just">
              <a:lnSpc>
                <a:spcPts val="2590"/>
              </a:lnSpc>
              <a:spcBef>
                <a:spcPts val="1050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C.A.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H&amp;I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meetings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held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invitation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Hospital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or </a:t>
            </a:r>
            <a:r>
              <a:rPr sz="2400" dirty="0">
                <a:latin typeface="Calibri"/>
                <a:cs typeface="Calibri"/>
              </a:rPr>
              <a:t>Institution,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ever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mindful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admonition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"Cooperation,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not </a:t>
            </a:r>
            <a:r>
              <a:rPr sz="2400" spc="-10" dirty="0">
                <a:latin typeface="Calibri"/>
                <a:cs typeface="Calibri"/>
              </a:rPr>
              <a:t>Affiliation"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0">
              <a:lnSpc>
                <a:spcPct val="100000"/>
              </a:lnSpc>
              <a:spcBef>
                <a:spcPts val="100"/>
              </a:spcBef>
            </a:pPr>
            <a:r>
              <a:rPr dirty="0"/>
              <a:t>Fact</a:t>
            </a:r>
            <a:r>
              <a:rPr spc="-15" dirty="0"/>
              <a:t> </a:t>
            </a:r>
            <a:r>
              <a:rPr spc="-20" dirty="0"/>
              <a:t>File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752602"/>
            <a:ext cx="133099" cy="102577"/>
          </a:xfrm>
          <a:prstGeom prst="rect">
            <a:avLst/>
          </a:prstGeom>
        </p:spPr>
      </p:pic>
      <p:pic>
        <p:nvPicPr>
          <p:cNvPr id="5" name="Picture 5" descr="Chart&#10;&#10;Description automatically generated">
            <a:extLst>
              <a:ext uri="{FF2B5EF4-FFF2-40B4-BE49-F238E27FC236}">
                <a16:creationId xmlns:a16="http://schemas.microsoft.com/office/drawing/2014/main" id="{5AFC4B7E-9CAC-2CC2-BA7B-CC798F11E7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619" t="638" r="-476" b="-426"/>
          <a:stretch/>
        </p:blipFill>
        <p:spPr>
          <a:xfrm>
            <a:off x="2097" y="1413829"/>
            <a:ext cx="3809084" cy="5435520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0A1DDF1F-3EC2-B0C0-5C05-158CE5DBC8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6786" y="1617545"/>
            <a:ext cx="6235116" cy="419965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5133" rIns="0" bIns="0" rtlCol="0">
            <a:spAutoFit/>
          </a:bodyPr>
          <a:lstStyle/>
          <a:p>
            <a:pPr marL="906144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We</a:t>
            </a:r>
            <a:r>
              <a:rPr sz="4000" spc="-105" dirty="0"/>
              <a:t> </a:t>
            </a:r>
            <a:r>
              <a:rPr sz="4000" dirty="0"/>
              <a:t>Are</a:t>
            </a:r>
            <a:r>
              <a:rPr sz="4000" spc="-90" dirty="0"/>
              <a:t> </a:t>
            </a:r>
            <a:r>
              <a:rPr sz="4000" dirty="0"/>
              <a:t>Passionate</a:t>
            </a:r>
            <a:r>
              <a:rPr sz="4000" spc="-80" dirty="0"/>
              <a:t> </a:t>
            </a:r>
            <a:r>
              <a:rPr sz="4000" dirty="0"/>
              <a:t>About</a:t>
            </a:r>
            <a:r>
              <a:rPr sz="4000" spc="-80" dirty="0"/>
              <a:t> </a:t>
            </a:r>
            <a:r>
              <a:rPr sz="4000" spc="-10" dirty="0"/>
              <a:t>Recovery!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44423" y="1729181"/>
            <a:ext cx="7792084" cy="419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740"/>
              </a:lnSpc>
              <a:spcBef>
                <a:spcPts val="100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C.A.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growing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rapidly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around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world.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There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are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740"/>
              </a:lnSpc>
            </a:pPr>
            <a:r>
              <a:rPr sz="2400" dirty="0">
                <a:latin typeface="Calibri"/>
                <a:cs typeface="Calibri"/>
              </a:rPr>
              <a:t>thousands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meetings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every</a:t>
            </a:r>
            <a:r>
              <a:rPr sz="2400" spc="-10" dirty="0">
                <a:latin typeface="Calibri"/>
                <a:cs typeface="Calibri"/>
              </a:rPr>
              <a:t> week.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 marL="241300" marR="269875" indent="-228600">
              <a:lnSpc>
                <a:spcPct val="90000"/>
              </a:lnSpc>
              <a:spcBef>
                <a:spcPts val="1664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This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growth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driven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altruistic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idea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lives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the </a:t>
            </a:r>
            <a:r>
              <a:rPr sz="2400" dirty="0">
                <a:latin typeface="Calibri"/>
                <a:cs typeface="Calibri"/>
              </a:rPr>
              <a:t>heart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12-</a:t>
            </a:r>
            <a:r>
              <a:rPr sz="2400" dirty="0">
                <a:latin typeface="Calibri"/>
                <a:cs typeface="Calibri"/>
              </a:rPr>
              <a:t>Step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Recovery: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addict/alcoholic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working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another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share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common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solution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their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common problem.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ts val="2590"/>
              </a:lnSpc>
              <a:spcBef>
                <a:spcPts val="1710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When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work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together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cooperate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each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other,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long </a:t>
            </a:r>
            <a:r>
              <a:rPr sz="2400" dirty="0">
                <a:latin typeface="Calibri"/>
                <a:cs typeface="Calibri"/>
              </a:rPr>
              <a:t>term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recovery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become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reality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throughout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our </a:t>
            </a:r>
            <a:r>
              <a:rPr sz="2400" spc="-10" dirty="0">
                <a:latin typeface="Calibri"/>
                <a:cs typeface="Calibri"/>
              </a:rPr>
              <a:t>communities.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5067" rIns="0" bIns="0" rtlCol="0">
            <a:spAutoFit/>
          </a:bodyPr>
          <a:lstStyle/>
          <a:p>
            <a:pPr marL="728345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spc="-30" dirty="0"/>
              <a:t> </a:t>
            </a:r>
            <a:r>
              <a:rPr dirty="0"/>
              <a:t>Cocaine</a:t>
            </a:r>
            <a:r>
              <a:rPr spc="-45" dirty="0"/>
              <a:t> </a:t>
            </a:r>
            <a:r>
              <a:rPr dirty="0"/>
              <a:t>Anonymous</a:t>
            </a:r>
            <a:r>
              <a:rPr spc="-35" dirty="0"/>
              <a:t> </a:t>
            </a:r>
            <a:r>
              <a:rPr dirty="0"/>
              <a:t>is</a:t>
            </a:r>
            <a:r>
              <a:rPr spc="-20" dirty="0"/>
              <a:t> </a:t>
            </a:r>
            <a:r>
              <a:rPr spc="-25" dirty="0"/>
              <a:t>Not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372" y="2287651"/>
            <a:ext cx="7595870" cy="29133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Cocaine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Anonymous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NOT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Cult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or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Religion.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415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Cocaine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Anonymous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NOT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Drug-</a:t>
            </a:r>
            <a:r>
              <a:rPr sz="2600" dirty="0">
                <a:latin typeface="Calibri"/>
                <a:cs typeface="Calibri"/>
              </a:rPr>
              <a:t>specific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program.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415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Cocaine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Anonymous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NOT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only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solution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drug </a:t>
            </a:r>
            <a:r>
              <a:rPr sz="2600" dirty="0">
                <a:latin typeface="Calibri"/>
                <a:cs typeface="Calibri"/>
              </a:rPr>
              <a:t>addiction.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We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have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only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found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way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that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works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us.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5722" rIns="0" bIns="0" rtlCol="0">
            <a:spAutoFit/>
          </a:bodyPr>
          <a:lstStyle/>
          <a:p>
            <a:pPr marL="1191895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spc="-40" dirty="0"/>
              <a:t> </a:t>
            </a:r>
            <a:r>
              <a:rPr dirty="0"/>
              <a:t>Cocaine</a:t>
            </a:r>
            <a:r>
              <a:rPr spc="-45" dirty="0"/>
              <a:t> </a:t>
            </a:r>
            <a:r>
              <a:rPr dirty="0"/>
              <a:t>Anonymous</a:t>
            </a:r>
            <a:r>
              <a:rPr spc="-45" dirty="0"/>
              <a:t> </a:t>
            </a:r>
            <a:r>
              <a:rPr spc="-35" dirty="0"/>
              <a:t>Is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40665" marR="151130" indent="-228600">
              <a:lnSpc>
                <a:spcPct val="90000"/>
              </a:lnSpc>
              <a:spcBef>
                <a:spcPts val="415"/>
              </a:spcBef>
              <a:buFont typeface="Arial"/>
              <a:buChar char="•"/>
              <a:tabLst>
                <a:tab pos="241300" algn="l"/>
              </a:tabLst>
            </a:pPr>
            <a:r>
              <a:rPr dirty="0"/>
              <a:t>Cocaine</a:t>
            </a:r>
            <a:r>
              <a:rPr spc="-60" dirty="0"/>
              <a:t> </a:t>
            </a:r>
            <a:r>
              <a:rPr dirty="0"/>
              <a:t>Anonymous</a:t>
            </a:r>
            <a:r>
              <a:rPr spc="-80" dirty="0"/>
              <a:t> </a:t>
            </a:r>
            <a:r>
              <a:rPr dirty="0"/>
              <a:t>is</a:t>
            </a:r>
            <a:r>
              <a:rPr spc="-65" dirty="0"/>
              <a:t> </a:t>
            </a:r>
            <a:r>
              <a:rPr dirty="0"/>
              <a:t>an</a:t>
            </a:r>
            <a:r>
              <a:rPr spc="-45" dirty="0"/>
              <a:t> </a:t>
            </a:r>
            <a:r>
              <a:rPr b="1" dirty="0">
                <a:solidFill>
                  <a:srgbClr val="005D54"/>
                </a:solidFill>
                <a:latin typeface="Calibri"/>
                <a:cs typeface="Calibri"/>
              </a:rPr>
              <a:t>inclusive</a:t>
            </a:r>
            <a:r>
              <a:rPr b="1" spc="-55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dirty="0"/>
              <a:t>program</a:t>
            </a:r>
            <a:r>
              <a:rPr spc="-50" dirty="0"/>
              <a:t> </a:t>
            </a:r>
            <a:r>
              <a:rPr dirty="0"/>
              <a:t>that</a:t>
            </a:r>
            <a:r>
              <a:rPr spc="-60" dirty="0"/>
              <a:t> </a:t>
            </a:r>
            <a:r>
              <a:rPr spc="-10" dirty="0"/>
              <a:t>offers</a:t>
            </a:r>
            <a:r>
              <a:rPr spc="-70" dirty="0"/>
              <a:t> </a:t>
            </a:r>
            <a:r>
              <a:rPr spc="-50" dirty="0"/>
              <a:t>a </a:t>
            </a:r>
            <a:r>
              <a:rPr dirty="0"/>
              <a:t>solution</a:t>
            </a:r>
            <a:r>
              <a:rPr spc="-60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recover</a:t>
            </a:r>
            <a:r>
              <a:rPr spc="-40" dirty="0"/>
              <a:t> </a:t>
            </a:r>
            <a:r>
              <a:rPr dirty="0"/>
              <a:t>from</a:t>
            </a:r>
            <a:r>
              <a:rPr spc="-40" dirty="0"/>
              <a:t> </a:t>
            </a:r>
            <a:r>
              <a:rPr dirty="0"/>
              <a:t>any</a:t>
            </a:r>
            <a:r>
              <a:rPr spc="-45" dirty="0"/>
              <a:t> </a:t>
            </a:r>
            <a:r>
              <a:rPr dirty="0"/>
              <a:t>and</a:t>
            </a:r>
            <a:r>
              <a:rPr spc="-45" dirty="0"/>
              <a:t> </a:t>
            </a:r>
            <a:r>
              <a:rPr dirty="0"/>
              <a:t>all</a:t>
            </a:r>
            <a:r>
              <a:rPr spc="-30" dirty="0"/>
              <a:t> </a:t>
            </a:r>
            <a:r>
              <a:rPr spc="-10" dirty="0"/>
              <a:t>mind-altering substances.</a:t>
            </a:r>
          </a:p>
          <a:p>
            <a:pPr marL="241300" indent="-228600">
              <a:lnSpc>
                <a:spcPct val="100000"/>
              </a:lnSpc>
              <a:spcBef>
                <a:spcPts val="685"/>
              </a:spcBef>
              <a:buFont typeface="Arial"/>
              <a:buChar char="•"/>
              <a:tabLst>
                <a:tab pos="241300" algn="l"/>
              </a:tabLst>
            </a:pPr>
            <a:r>
              <a:rPr dirty="0"/>
              <a:t>Cocaine</a:t>
            </a:r>
            <a:r>
              <a:rPr spc="-60" dirty="0"/>
              <a:t> </a:t>
            </a:r>
            <a:r>
              <a:rPr dirty="0"/>
              <a:t>Anonymous</a:t>
            </a:r>
            <a:r>
              <a:rPr spc="-65" dirty="0"/>
              <a:t> </a:t>
            </a:r>
            <a:r>
              <a:rPr dirty="0"/>
              <a:t>is</a:t>
            </a:r>
            <a:r>
              <a:rPr spc="-50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b="1" dirty="0">
                <a:solidFill>
                  <a:srgbClr val="005D54"/>
                </a:solidFill>
                <a:latin typeface="Calibri"/>
                <a:cs typeface="Calibri"/>
              </a:rPr>
              <a:t>spiritual</a:t>
            </a:r>
            <a:r>
              <a:rPr b="1" spc="-25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dirty="0"/>
              <a:t>program</a:t>
            </a:r>
            <a:r>
              <a:rPr spc="-50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spc="-10" dirty="0"/>
              <a:t>recovery.</a:t>
            </a:r>
          </a:p>
          <a:p>
            <a:pPr marL="240665" marR="727075" indent="-228600">
              <a:lnSpc>
                <a:spcPts val="281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dirty="0"/>
              <a:t>Cocaine</a:t>
            </a:r>
            <a:r>
              <a:rPr spc="-65" dirty="0"/>
              <a:t> </a:t>
            </a:r>
            <a:r>
              <a:rPr dirty="0"/>
              <a:t>Anonymous</a:t>
            </a:r>
            <a:r>
              <a:rPr spc="-75" dirty="0"/>
              <a:t> </a:t>
            </a:r>
            <a:r>
              <a:rPr dirty="0"/>
              <a:t>has</a:t>
            </a:r>
            <a:r>
              <a:rPr spc="-45" dirty="0"/>
              <a:t> </a:t>
            </a:r>
            <a:r>
              <a:rPr b="1" dirty="0">
                <a:solidFill>
                  <a:srgbClr val="005D54"/>
                </a:solidFill>
                <a:latin typeface="Calibri"/>
                <a:cs typeface="Calibri"/>
              </a:rPr>
              <a:t>no</a:t>
            </a:r>
            <a:r>
              <a:rPr b="1" spc="-40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005D54"/>
                </a:solidFill>
                <a:latin typeface="Calibri"/>
                <a:cs typeface="Calibri"/>
              </a:rPr>
              <a:t>affiliation</a:t>
            </a:r>
            <a:r>
              <a:rPr b="1" spc="-30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dirty="0"/>
              <a:t>with</a:t>
            </a:r>
            <a:r>
              <a:rPr spc="-40" dirty="0"/>
              <a:t> </a:t>
            </a:r>
            <a:r>
              <a:rPr dirty="0"/>
              <a:t>any</a:t>
            </a:r>
            <a:r>
              <a:rPr spc="-55" dirty="0"/>
              <a:t> </a:t>
            </a:r>
            <a:r>
              <a:rPr spc="-10" dirty="0"/>
              <a:t>sect, </a:t>
            </a:r>
            <a:r>
              <a:rPr dirty="0"/>
              <a:t>denomination,</a:t>
            </a:r>
            <a:r>
              <a:rPr spc="-60" dirty="0"/>
              <a:t> </a:t>
            </a:r>
            <a:r>
              <a:rPr dirty="0"/>
              <a:t>politics,</a:t>
            </a:r>
            <a:r>
              <a:rPr spc="-45" dirty="0"/>
              <a:t> </a:t>
            </a:r>
            <a:r>
              <a:rPr spc="-10" dirty="0"/>
              <a:t>organization,</a:t>
            </a:r>
            <a:r>
              <a:rPr spc="-30" dirty="0"/>
              <a:t> </a:t>
            </a:r>
            <a:r>
              <a:rPr dirty="0"/>
              <a:t>or</a:t>
            </a:r>
            <a:r>
              <a:rPr spc="-35" dirty="0"/>
              <a:t> </a:t>
            </a:r>
            <a:r>
              <a:rPr spc="-10" dirty="0"/>
              <a:t>institution.</a:t>
            </a:r>
          </a:p>
          <a:p>
            <a:pPr marL="240665" marR="5080" indent="-228600">
              <a:lnSpc>
                <a:spcPct val="90000"/>
              </a:lnSpc>
              <a:spcBef>
                <a:spcPts val="955"/>
              </a:spcBef>
              <a:buFont typeface="Arial"/>
              <a:buChar char="•"/>
              <a:tabLst>
                <a:tab pos="241300" algn="l"/>
              </a:tabLst>
            </a:pPr>
            <a:r>
              <a:rPr dirty="0"/>
              <a:t>Cocaine</a:t>
            </a:r>
            <a:r>
              <a:rPr spc="-55" dirty="0"/>
              <a:t> </a:t>
            </a:r>
            <a:r>
              <a:rPr dirty="0"/>
              <a:t>Anonymous</a:t>
            </a:r>
            <a:r>
              <a:rPr spc="-65" dirty="0"/>
              <a:t> </a:t>
            </a:r>
            <a:r>
              <a:rPr dirty="0"/>
              <a:t>has</a:t>
            </a:r>
            <a:r>
              <a:rPr spc="-40" dirty="0"/>
              <a:t> </a:t>
            </a:r>
            <a:r>
              <a:rPr b="1" dirty="0">
                <a:solidFill>
                  <a:srgbClr val="005D54"/>
                </a:solidFill>
                <a:latin typeface="Calibri"/>
                <a:cs typeface="Calibri"/>
              </a:rPr>
              <a:t>no</a:t>
            </a:r>
            <a:r>
              <a:rPr b="1" spc="-35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005D54"/>
                </a:solidFill>
                <a:latin typeface="Calibri"/>
                <a:cs typeface="Calibri"/>
              </a:rPr>
              <a:t>fees</a:t>
            </a:r>
            <a:r>
              <a:rPr b="1" spc="-35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dirty="0"/>
              <a:t>or</a:t>
            </a:r>
            <a:r>
              <a:rPr spc="-25" dirty="0"/>
              <a:t> </a:t>
            </a:r>
            <a:r>
              <a:rPr b="1" dirty="0">
                <a:solidFill>
                  <a:srgbClr val="005D54"/>
                </a:solidFill>
                <a:latin typeface="Calibri"/>
                <a:cs typeface="Calibri"/>
              </a:rPr>
              <a:t>dues</a:t>
            </a:r>
            <a:r>
              <a:rPr b="1" spc="-20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dirty="0"/>
              <a:t>for</a:t>
            </a:r>
            <a:r>
              <a:rPr spc="-30" dirty="0"/>
              <a:t> </a:t>
            </a:r>
            <a:r>
              <a:rPr spc="-10" dirty="0"/>
              <a:t>membership; </a:t>
            </a:r>
            <a:r>
              <a:rPr dirty="0"/>
              <a:t>we</a:t>
            </a:r>
            <a:r>
              <a:rPr spc="-35" dirty="0"/>
              <a:t> </a:t>
            </a:r>
            <a:r>
              <a:rPr dirty="0"/>
              <a:t>are</a:t>
            </a:r>
            <a:r>
              <a:rPr spc="-35" dirty="0"/>
              <a:t> </a:t>
            </a:r>
            <a:r>
              <a:rPr dirty="0"/>
              <a:t>fully</a:t>
            </a:r>
            <a:r>
              <a:rPr spc="-40" dirty="0"/>
              <a:t> </a:t>
            </a:r>
            <a:r>
              <a:rPr spc="-10" dirty="0"/>
              <a:t>self-</a:t>
            </a:r>
            <a:r>
              <a:rPr dirty="0"/>
              <a:t>supporting</a:t>
            </a:r>
            <a:r>
              <a:rPr spc="-60" dirty="0"/>
              <a:t> </a:t>
            </a:r>
            <a:r>
              <a:rPr dirty="0"/>
              <a:t>through</a:t>
            </a:r>
            <a:r>
              <a:rPr spc="-40" dirty="0"/>
              <a:t> </a:t>
            </a:r>
            <a:r>
              <a:rPr dirty="0"/>
              <a:t>our</a:t>
            </a:r>
            <a:r>
              <a:rPr spc="-30" dirty="0"/>
              <a:t> </a:t>
            </a:r>
            <a:r>
              <a:rPr dirty="0"/>
              <a:t>own</a:t>
            </a:r>
            <a:r>
              <a:rPr spc="-15" dirty="0"/>
              <a:t> </a:t>
            </a:r>
            <a:r>
              <a:rPr spc="-10" dirty="0"/>
              <a:t>voluntary contributions.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11957" y="5315813"/>
            <a:ext cx="40836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005D54"/>
                </a:solidFill>
                <a:latin typeface="Baskerville Old Face"/>
                <a:cs typeface="Baskerville Old Face"/>
              </a:rPr>
              <a:t>We’re</a:t>
            </a:r>
            <a:r>
              <a:rPr sz="2800" b="1" spc="-70" dirty="0">
                <a:solidFill>
                  <a:srgbClr val="005D54"/>
                </a:solidFill>
                <a:latin typeface="Baskerville Old Face"/>
                <a:cs typeface="Baskerville Old Face"/>
              </a:rPr>
              <a:t> </a:t>
            </a:r>
            <a:r>
              <a:rPr sz="2800" b="1" dirty="0">
                <a:solidFill>
                  <a:srgbClr val="005D54"/>
                </a:solidFill>
                <a:latin typeface="Baskerville Old Face"/>
                <a:cs typeface="Baskerville Old Face"/>
              </a:rPr>
              <a:t>Here</a:t>
            </a:r>
            <a:r>
              <a:rPr sz="2800" b="1" spc="-80" dirty="0">
                <a:solidFill>
                  <a:srgbClr val="005D54"/>
                </a:solidFill>
                <a:latin typeface="Baskerville Old Face"/>
                <a:cs typeface="Baskerville Old Face"/>
              </a:rPr>
              <a:t> </a:t>
            </a:r>
            <a:r>
              <a:rPr sz="2800" b="1" dirty="0">
                <a:solidFill>
                  <a:srgbClr val="005D54"/>
                </a:solidFill>
                <a:latin typeface="Baskerville Old Face"/>
                <a:cs typeface="Baskerville Old Face"/>
              </a:rPr>
              <a:t>and</a:t>
            </a:r>
            <a:r>
              <a:rPr sz="2800" b="1" spc="-50" dirty="0">
                <a:solidFill>
                  <a:srgbClr val="005D54"/>
                </a:solidFill>
                <a:latin typeface="Baskerville Old Face"/>
                <a:cs typeface="Baskerville Old Face"/>
              </a:rPr>
              <a:t> </a:t>
            </a:r>
            <a:r>
              <a:rPr sz="2800" b="1" dirty="0">
                <a:solidFill>
                  <a:srgbClr val="005D54"/>
                </a:solidFill>
                <a:latin typeface="Baskerville Old Face"/>
                <a:cs typeface="Baskerville Old Face"/>
              </a:rPr>
              <a:t>We’re</a:t>
            </a:r>
            <a:r>
              <a:rPr sz="2800" b="1" spc="-65" dirty="0">
                <a:solidFill>
                  <a:srgbClr val="005D54"/>
                </a:solidFill>
                <a:latin typeface="Baskerville Old Face"/>
                <a:cs typeface="Baskerville Old Face"/>
              </a:rPr>
              <a:t> </a:t>
            </a:r>
            <a:r>
              <a:rPr sz="2800" b="1" spc="-20" dirty="0">
                <a:solidFill>
                  <a:srgbClr val="005D54"/>
                </a:solidFill>
                <a:latin typeface="Baskerville Old Face"/>
                <a:cs typeface="Baskerville Old Face"/>
              </a:rPr>
              <a:t>Free</a:t>
            </a:r>
            <a:endParaRPr sz="2800">
              <a:latin typeface="Baskerville Old Face"/>
              <a:cs typeface="Baskerville Old Fac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79717" y="5446267"/>
            <a:ext cx="2254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solidFill>
                  <a:srgbClr val="005D54"/>
                </a:solidFill>
                <a:latin typeface="Baskerville Old Face"/>
                <a:cs typeface="Baskerville Old Face"/>
              </a:rPr>
              <a:t>TM</a:t>
            </a:r>
            <a:endParaRPr sz="100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3678" y="4733594"/>
            <a:ext cx="7077709" cy="1672589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40"/>
              </a:spcBef>
              <a:tabLst>
                <a:tab pos="1316355" algn="l"/>
              </a:tabLst>
            </a:pPr>
            <a:r>
              <a:rPr sz="4200" i="1" spc="-20" dirty="0">
                <a:solidFill>
                  <a:srgbClr val="FFFFFF"/>
                </a:solidFill>
                <a:latin typeface="Brush Script MT"/>
                <a:cs typeface="Brush Script MT"/>
              </a:rPr>
              <a:t>…and</a:t>
            </a:r>
            <a:r>
              <a:rPr sz="4200" i="1" dirty="0">
                <a:solidFill>
                  <a:srgbClr val="FFFFFF"/>
                </a:solidFill>
                <a:latin typeface="Brush Script MT"/>
                <a:cs typeface="Brush Script MT"/>
              </a:rPr>
              <a:t>	all other</a:t>
            </a:r>
            <a:r>
              <a:rPr sz="4200" i="1" spc="-20" dirty="0">
                <a:solidFill>
                  <a:srgbClr val="FFFFFF"/>
                </a:solidFill>
                <a:latin typeface="Brush Script MT"/>
                <a:cs typeface="Brush Script MT"/>
              </a:rPr>
              <a:t> </a:t>
            </a:r>
            <a:r>
              <a:rPr sz="4200" i="1" dirty="0">
                <a:solidFill>
                  <a:srgbClr val="FFFFFF"/>
                </a:solidFill>
                <a:latin typeface="Brush Script MT"/>
                <a:cs typeface="Brush Script MT"/>
              </a:rPr>
              <a:t>mind</a:t>
            </a:r>
            <a:r>
              <a:rPr sz="4200" i="1" spc="-20" dirty="0">
                <a:solidFill>
                  <a:srgbClr val="FFFFFF"/>
                </a:solidFill>
                <a:latin typeface="Brush Script MT"/>
                <a:cs typeface="Brush Script MT"/>
              </a:rPr>
              <a:t> </a:t>
            </a:r>
            <a:r>
              <a:rPr sz="4200" i="1" dirty="0">
                <a:solidFill>
                  <a:srgbClr val="FFFFFF"/>
                </a:solidFill>
                <a:latin typeface="Brush Script MT"/>
                <a:cs typeface="Brush Script MT"/>
              </a:rPr>
              <a:t>altering </a:t>
            </a:r>
            <a:r>
              <a:rPr sz="4200" i="1" spc="-10" dirty="0">
                <a:solidFill>
                  <a:srgbClr val="FFFFFF"/>
                </a:solidFill>
                <a:latin typeface="Brush Script MT"/>
                <a:cs typeface="Brush Script MT"/>
              </a:rPr>
              <a:t>substances</a:t>
            </a:r>
            <a:endParaRPr sz="4200">
              <a:latin typeface="Brush Script MT"/>
              <a:cs typeface="Brush Script MT"/>
            </a:endParaRPr>
          </a:p>
          <a:p>
            <a:pPr algn="ctr">
              <a:lnSpc>
                <a:spcPct val="100000"/>
              </a:lnSpc>
              <a:spcBef>
                <a:spcPts val="1445"/>
              </a:spcBef>
            </a:pPr>
            <a:r>
              <a:rPr sz="4200" dirty="0">
                <a:solidFill>
                  <a:srgbClr val="FFFFFF"/>
                </a:solidFill>
                <a:latin typeface="Baskerville Old Face"/>
                <a:cs typeface="Baskerville Old Face"/>
              </a:rPr>
              <a:t>Cocaine</a:t>
            </a:r>
            <a:r>
              <a:rPr sz="4200" spc="-15" dirty="0">
                <a:solidFill>
                  <a:srgbClr val="FFFFFF"/>
                </a:solidFill>
                <a:latin typeface="Baskerville Old Face"/>
                <a:cs typeface="Baskerville Old Face"/>
              </a:rPr>
              <a:t> </a:t>
            </a:r>
            <a:r>
              <a:rPr sz="4200" spc="-10" dirty="0">
                <a:solidFill>
                  <a:srgbClr val="FFFFFF"/>
                </a:solidFill>
                <a:latin typeface="Baskerville Old Face"/>
                <a:cs typeface="Baskerville Old Face"/>
              </a:rPr>
              <a:t>Anonymous</a:t>
            </a:r>
            <a:endParaRPr sz="420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9446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5D5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68640" y="5905498"/>
            <a:ext cx="861059" cy="86106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25500" y="1955917"/>
            <a:ext cx="7571105" cy="176085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</a:pPr>
            <a:r>
              <a:rPr sz="5400" dirty="0">
                <a:solidFill>
                  <a:srgbClr val="FFFFFF"/>
                </a:solidFill>
                <a:latin typeface="Baskerville Old Face"/>
                <a:cs typeface="Baskerville Old Face"/>
              </a:rPr>
              <a:t>“The</a:t>
            </a:r>
            <a:r>
              <a:rPr sz="5400" spc="-20" dirty="0">
                <a:solidFill>
                  <a:srgbClr val="FFFFFF"/>
                </a:solidFill>
                <a:latin typeface="Baskerville Old Face"/>
                <a:cs typeface="Baskerville Old Face"/>
              </a:rPr>
              <a:t> </a:t>
            </a:r>
            <a:r>
              <a:rPr sz="5400" dirty="0">
                <a:solidFill>
                  <a:srgbClr val="FFFFFF"/>
                </a:solidFill>
                <a:latin typeface="Baskerville Old Face"/>
                <a:cs typeface="Baskerville Old Face"/>
              </a:rPr>
              <a:t>Truth</a:t>
            </a:r>
            <a:r>
              <a:rPr sz="5400" spc="-5" dirty="0">
                <a:solidFill>
                  <a:srgbClr val="FFFFFF"/>
                </a:solidFill>
                <a:latin typeface="Baskerville Old Face"/>
                <a:cs typeface="Baskerville Old Face"/>
              </a:rPr>
              <a:t> </a:t>
            </a:r>
            <a:r>
              <a:rPr sz="5400" dirty="0">
                <a:solidFill>
                  <a:srgbClr val="FFFFFF"/>
                </a:solidFill>
                <a:latin typeface="Baskerville Old Face"/>
                <a:cs typeface="Baskerville Old Face"/>
              </a:rPr>
              <a:t>from</a:t>
            </a:r>
            <a:r>
              <a:rPr sz="5400" spc="-5" dirty="0">
                <a:solidFill>
                  <a:srgbClr val="FFFFFF"/>
                </a:solidFill>
                <a:latin typeface="Baskerville Old Face"/>
                <a:cs typeface="Baskerville Old Face"/>
              </a:rPr>
              <a:t> </a:t>
            </a:r>
            <a:r>
              <a:rPr sz="5400" dirty="0">
                <a:solidFill>
                  <a:srgbClr val="FFFFFF"/>
                </a:solidFill>
                <a:latin typeface="Baskerville Old Face"/>
                <a:cs typeface="Baskerville Old Face"/>
              </a:rPr>
              <a:t>the</a:t>
            </a:r>
            <a:r>
              <a:rPr sz="5400" spc="-5" dirty="0">
                <a:solidFill>
                  <a:srgbClr val="FFFFFF"/>
                </a:solidFill>
                <a:latin typeface="Baskerville Old Face"/>
                <a:cs typeface="Baskerville Old Face"/>
              </a:rPr>
              <a:t> </a:t>
            </a:r>
            <a:r>
              <a:rPr sz="5400" spc="-10" dirty="0">
                <a:solidFill>
                  <a:srgbClr val="FFFFFF"/>
                </a:solidFill>
                <a:latin typeface="Baskerville Old Face"/>
                <a:cs typeface="Baskerville Old Face"/>
              </a:rPr>
              <a:t>False”</a:t>
            </a:r>
            <a:endParaRPr sz="5400">
              <a:latin typeface="Baskerville Old Face"/>
              <a:cs typeface="Baskerville Old Face"/>
            </a:endParaRPr>
          </a:p>
          <a:p>
            <a:pPr algn="ctr">
              <a:lnSpc>
                <a:spcPct val="100000"/>
              </a:lnSpc>
              <a:spcBef>
                <a:spcPts val="355"/>
              </a:spcBef>
            </a:pPr>
            <a:r>
              <a:rPr sz="5400" dirty="0">
                <a:solidFill>
                  <a:srgbClr val="FFFFFF"/>
                </a:solidFill>
                <a:latin typeface="Baskerville Old Face"/>
                <a:cs typeface="Baskerville Old Face"/>
              </a:rPr>
              <a:t>12</a:t>
            </a:r>
            <a:r>
              <a:rPr sz="5400" spc="-5" dirty="0">
                <a:solidFill>
                  <a:srgbClr val="FFFFFF"/>
                </a:solidFill>
                <a:latin typeface="Baskerville Old Face"/>
                <a:cs typeface="Baskerville Old Face"/>
              </a:rPr>
              <a:t> </a:t>
            </a:r>
            <a:r>
              <a:rPr sz="5400" dirty="0">
                <a:solidFill>
                  <a:srgbClr val="FFFFFF"/>
                </a:solidFill>
                <a:latin typeface="Baskerville Old Face"/>
                <a:cs typeface="Baskerville Old Face"/>
              </a:rPr>
              <a:t>Step</a:t>
            </a:r>
            <a:r>
              <a:rPr sz="5400" spc="-30" dirty="0">
                <a:solidFill>
                  <a:srgbClr val="FFFFFF"/>
                </a:solidFill>
                <a:latin typeface="Baskerville Old Face"/>
                <a:cs typeface="Baskerville Old Face"/>
              </a:rPr>
              <a:t> </a:t>
            </a:r>
            <a:r>
              <a:rPr sz="5400" spc="-10" dirty="0">
                <a:solidFill>
                  <a:srgbClr val="FFFFFF"/>
                </a:solidFill>
                <a:latin typeface="Baskerville Old Face"/>
                <a:cs typeface="Baskerville Old Face"/>
              </a:rPr>
              <a:t>Recovery</a:t>
            </a:r>
            <a:endParaRPr sz="5400">
              <a:latin typeface="Baskerville Old Face"/>
              <a:cs typeface="Baskerville Old Face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59457" y="427431"/>
            <a:ext cx="57511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/>
              <a:t>Cocaine</a:t>
            </a:r>
            <a:r>
              <a:rPr sz="5400" spc="-20" dirty="0"/>
              <a:t> </a:t>
            </a:r>
            <a:r>
              <a:rPr sz="5400" spc="-10" dirty="0"/>
              <a:t>Anonymous</a:t>
            </a:r>
            <a:endParaRPr sz="5400"/>
          </a:p>
        </p:txBody>
      </p:sp>
      <p:sp>
        <p:nvSpPr>
          <p:cNvPr id="6" name="object 6"/>
          <p:cNvSpPr txBox="1"/>
          <p:nvPr/>
        </p:nvSpPr>
        <p:spPr>
          <a:xfrm>
            <a:off x="2752089" y="1271143"/>
            <a:ext cx="375920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dirty="0">
                <a:solidFill>
                  <a:srgbClr val="FFFFFF"/>
                </a:solidFill>
                <a:latin typeface="Baskerville Old Face"/>
                <a:cs typeface="Baskerville Old Face"/>
              </a:rPr>
              <a:t>Message</a:t>
            </a:r>
            <a:r>
              <a:rPr sz="2600" b="1" spc="-30" dirty="0">
                <a:solidFill>
                  <a:srgbClr val="FFFFFF"/>
                </a:solidFill>
                <a:latin typeface="Baskerville Old Face"/>
                <a:cs typeface="Baskerville Old Face"/>
              </a:rPr>
              <a:t> </a:t>
            </a:r>
            <a:r>
              <a:rPr sz="2600" b="1" dirty="0">
                <a:solidFill>
                  <a:srgbClr val="FFFFFF"/>
                </a:solidFill>
                <a:latin typeface="Baskerville Old Face"/>
                <a:cs typeface="Baskerville Old Face"/>
              </a:rPr>
              <a:t>to</a:t>
            </a:r>
            <a:r>
              <a:rPr sz="2600" b="1" spc="5" dirty="0">
                <a:solidFill>
                  <a:srgbClr val="FFFFFF"/>
                </a:solidFill>
                <a:latin typeface="Baskerville Old Face"/>
                <a:cs typeface="Baskerville Old Face"/>
              </a:rPr>
              <a:t> </a:t>
            </a:r>
            <a:r>
              <a:rPr sz="2600" b="1" dirty="0">
                <a:solidFill>
                  <a:srgbClr val="FFFFFF"/>
                </a:solidFill>
                <a:latin typeface="Baskerville Old Face"/>
                <a:cs typeface="Baskerville Old Face"/>
              </a:rPr>
              <a:t>the</a:t>
            </a:r>
            <a:r>
              <a:rPr sz="2600" b="1" spc="-15" dirty="0">
                <a:solidFill>
                  <a:srgbClr val="FFFFFF"/>
                </a:solidFill>
                <a:latin typeface="Baskerville Old Face"/>
                <a:cs typeface="Baskerville Old Face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Baskerville Old Face"/>
                <a:cs typeface="Baskerville Old Face"/>
              </a:rPr>
              <a:t>Professionals</a:t>
            </a:r>
            <a:endParaRPr sz="2600">
              <a:latin typeface="Baskerville Old Face"/>
              <a:cs typeface="Baskerville Old Fac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8586" y="4803775"/>
            <a:ext cx="17913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  <a:latin typeface="Baskerville Old Face"/>
                <a:cs typeface="Baskerville Old Face"/>
              </a:rPr>
              <a:t>What</a:t>
            </a:r>
            <a:r>
              <a:rPr sz="3600" spc="5" dirty="0">
                <a:solidFill>
                  <a:srgbClr val="FFFFFF"/>
                </a:solidFill>
                <a:latin typeface="Baskerville Old Face"/>
                <a:cs typeface="Baskerville Old Face"/>
              </a:rPr>
              <a:t> </a:t>
            </a:r>
            <a:r>
              <a:rPr sz="3600" dirty="0">
                <a:solidFill>
                  <a:srgbClr val="FFFFFF"/>
                </a:solidFill>
                <a:latin typeface="Baskerville Old Face"/>
                <a:cs typeface="Baskerville Old Face"/>
              </a:rPr>
              <a:t>it </a:t>
            </a:r>
            <a:r>
              <a:rPr sz="3600" spc="-25" dirty="0">
                <a:solidFill>
                  <a:srgbClr val="FFFFFF"/>
                </a:solidFill>
                <a:latin typeface="Baskerville Old Face"/>
                <a:cs typeface="Baskerville Old Face"/>
              </a:rPr>
              <a:t>is</a:t>
            </a:r>
            <a:endParaRPr sz="3600">
              <a:latin typeface="Baskerville Old Face"/>
              <a:cs typeface="Baskerville Old Fac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39846" y="4803775"/>
            <a:ext cx="22567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  <a:latin typeface="Baskerville Old Face"/>
                <a:cs typeface="Baskerville Old Face"/>
              </a:rPr>
              <a:t>What</a:t>
            </a:r>
            <a:r>
              <a:rPr sz="3600" spc="5" dirty="0">
                <a:solidFill>
                  <a:srgbClr val="FFFFFF"/>
                </a:solidFill>
                <a:latin typeface="Baskerville Old Face"/>
                <a:cs typeface="Baskerville Old Face"/>
              </a:rPr>
              <a:t> </a:t>
            </a:r>
            <a:r>
              <a:rPr sz="3600" dirty="0">
                <a:solidFill>
                  <a:srgbClr val="FFFFFF"/>
                </a:solidFill>
                <a:latin typeface="Baskerville Old Face"/>
                <a:cs typeface="Baskerville Old Face"/>
              </a:rPr>
              <a:t>it </a:t>
            </a:r>
            <a:r>
              <a:rPr sz="3600" spc="-10" dirty="0">
                <a:solidFill>
                  <a:srgbClr val="FFFFFF"/>
                </a:solidFill>
                <a:latin typeface="Baskerville Old Face"/>
                <a:cs typeface="Baskerville Old Face"/>
              </a:rPr>
              <a:t>isn’t</a:t>
            </a:r>
            <a:endParaRPr sz="3600">
              <a:latin typeface="Baskerville Old Face"/>
              <a:cs typeface="Baskerville Old Fac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09105" y="4803775"/>
            <a:ext cx="2439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  <a:latin typeface="Baskerville Old Face"/>
                <a:cs typeface="Baskerville Old Face"/>
              </a:rPr>
              <a:t>How</a:t>
            </a:r>
            <a:r>
              <a:rPr sz="3600" spc="-15" dirty="0">
                <a:solidFill>
                  <a:srgbClr val="FFFFFF"/>
                </a:solidFill>
                <a:latin typeface="Baskerville Old Face"/>
                <a:cs typeface="Baskerville Old Face"/>
              </a:rPr>
              <a:t> </a:t>
            </a:r>
            <a:r>
              <a:rPr sz="3600" dirty="0">
                <a:solidFill>
                  <a:srgbClr val="FFFFFF"/>
                </a:solidFill>
                <a:latin typeface="Baskerville Old Face"/>
                <a:cs typeface="Baskerville Old Face"/>
              </a:rPr>
              <a:t>it</a:t>
            </a:r>
            <a:r>
              <a:rPr sz="3600" spc="-10" dirty="0">
                <a:solidFill>
                  <a:srgbClr val="FFFFFF"/>
                </a:solidFill>
                <a:latin typeface="Baskerville Old Face"/>
                <a:cs typeface="Baskerville Old Face"/>
              </a:rPr>
              <a:t> works</a:t>
            </a:r>
            <a:endParaRPr sz="3600">
              <a:latin typeface="Baskerville Old Face"/>
              <a:cs typeface="Baskerville Old Fac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4340" y="4687823"/>
            <a:ext cx="0" cy="818515"/>
          </a:xfrm>
          <a:custGeom>
            <a:avLst/>
            <a:gdLst/>
            <a:ahLst/>
            <a:cxnLst/>
            <a:rect l="l" t="t" r="r" b="b"/>
            <a:pathLst>
              <a:path h="818514">
                <a:moveTo>
                  <a:pt x="0" y="0"/>
                </a:moveTo>
                <a:lnTo>
                  <a:pt x="0" y="81826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33344" y="4687823"/>
            <a:ext cx="0" cy="818515"/>
          </a:xfrm>
          <a:custGeom>
            <a:avLst/>
            <a:gdLst/>
            <a:ahLst/>
            <a:cxnLst/>
            <a:rect l="l" t="t" r="r" b="b"/>
            <a:pathLst>
              <a:path h="818514">
                <a:moveTo>
                  <a:pt x="0" y="0"/>
                </a:moveTo>
                <a:lnTo>
                  <a:pt x="0" y="81826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34100" y="4687823"/>
            <a:ext cx="0" cy="818515"/>
          </a:xfrm>
          <a:custGeom>
            <a:avLst/>
            <a:gdLst/>
            <a:ahLst/>
            <a:cxnLst/>
            <a:rect l="l" t="t" r="r" b="b"/>
            <a:pathLst>
              <a:path h="818514">
                <a:moveTo>
                  <a:pt x="0" y="0"/>
                </a:moveTo>
                <a:lnTo>
                  <a:pt x="0" y="81826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6945" y="1637792"/>
            <a:ext cx="7716520" cy="437070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55600" marR="208915" indent="-343535">
              <a:lnSpc>
                <a:spcPts val="2810"/>
              </a:lnSpc>
              <a:spcBef>
                <a:spcPts val="45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600" dirty="0">
                <a:latin typeface="Calibri"/>
                <a:cs typeface="Calibri"/>
              </a:rPr>
              <a:t>Many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005D54"/>
                </a:solidFill>
                <a:latin typeface="Calibri"/>
                <a:cs typeface="Calibri"/>
              </a:rPr>
              <a:t>misconceptions</a:t>
            </a:r>
            <a:r>
              <a:rPr sz="2600" b="1" spc="-55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about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12-</a:t>
            </a:r>
            <a:r>
              <a:rPr sz="2600" dirty="0">
                <a:latin typeface="Calibri"/>
                <a:cs typeface="Calibri"/>
              </a:rPr>
              <a:t>Step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recovery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persist </a:t>
            </a:r>
            <a:r>
              <a:rPr sz="2600" dirty="0">
                <a:latin typeface="Calibri"/>
                <a:cs typeface="Calibri"/>
              </a:rPr>
              <a:t>despite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thousands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of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lives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transformed.</a:t>
            </a:r>
            <a:endParaRPr sz="2600">
              <a:latin typeface="Calibri"/>
              <a:cs typeface="Calibri"/>
            </a:endParaRPr>
          </a:p>
          <a:p>
            <a:pPr marL="355600" marR="5080" indent="-343535">
              <a:lnSpc>
                <a:spcPts val="2810"/>
              </a:lnSpc>
              <a:spcBef>
                <a:spcPts val="99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600" dirty="0">
                <a:latin typeface="Calibri"/>
                <a:cs typeface="Calibri"/>
              </a:rPr>
              <a:t>These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misconceptions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may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present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005D54"/>
                </a:solidFill>
                <a:latin typeface="Calibri"/>
                <a:cs typeface="Calibri"/>
              </a:rPr>
              <a:t>obstacle</a:t>
            </a:r>
            <a:r>
              <a:rPr sz="2600" b="1" spc="-65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to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professional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when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developing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or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mandating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recovery curriculum.</a:t>
            </a:r>
            <a:endParaRPr sz="2600">
              <a:latin typeface="Calibri"/>
              <a:cs typeface="Calibri"/>
            </a:endParaRPr>
          </a:p>
          <a:p>
            <a:pPr marL="355600" marR="912494" indent="-343535" algn="just">
              <a:lnSpc>
                <a:spcPct val="90000"/>
              </a:lnSpc>
              <a:spcBef>
                <a:spcPts val="960"/>
              </a:spcBef>
              <a:buFont typeface="Arial"/>
              <a:buChar char="•"/>
              <a:tabLst>
                <a:tab pos="356235" algn="l"/>
              </a:tabLst>
            </a:pPr>
            <a:r>
              <a:rPr sz="2600" dirty="0">
                <a:latin typeface="Calibri"/>
                <a:cs typeface="Calibri"/>
              </a:rPr>
              <a:t>We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hope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to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demonstrate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value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of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12-</a:t>
            </a:r>
            <a:r>
              <a:rPr sz="2600" spc="-20" dirty="0">
                <a:latin typeface="Calibri"/>
                <a:cs typeface="Calibri"/>
              </a:rPr>
              <a:t>Step </a:t>
            </a:r>
            <a:r>
              <a:rPr sz="2600" dirty="0">
                <a:latin typeface="Calibri"/>
                <a:cs typeface="Calibri"/>
              </a:rPr>
              <a:t>program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participant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who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005D54"/>
                </a:solidFill>
                <a:latin typeface="Calibri"/>
                <a:cs typeface="Calibri"/>
              </a:rPr>
              <a:t>motivated</a:t>
            </a:r>
            <a:r>
              <a:rPr sz="2600" b="1" spc="-65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to </a:t>
            </a:r>
            <a:r>
              <a:rPr sz="2600" dirty="0">
                <a:latin typeface="Calibri"/>
                <a:cs typeface="Calibri"/>
              </a:rPr>
              <a:t>recover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from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addiction.</a:t>
            </a:r>
            <a:endParaRPr sz="2600">
              <a:latin typeface="Calibri"/>
              <a:cs typeface="Calibri"/>
            </a:endParaRPr>
          </a:p>
          <a:p>
            <a:pPr marL="355600" marR="441959" indent="-343535">
              <a:lnSpc>
                <a:spcPct val="90000"/>
              </a:lnSpc>
              <a:spcBef>
                <a:spcPts val="99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600" dirty="0">
                <a:latin typeface="Calibri"/>
                <a:cs typeface="Calibri"/>
              </a:rPr>
              <a:t>Our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goal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to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005D54"/>
                </a:solidFill>
                <a:latin typeface="Calibri"/>
                <a:cs typeface="Calibri"/>
              </a:rPr>
              <a:t>bring</a:t>
            </a:r>
            <a:r>
              <a:rPr sz="2600" b="1" spc="-10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005D54"/>
                </a:solidFill>
                <a:latin typeface="Calibri"/>
                <a:cs typeface="Calibri"/>
              </a:rPr>
              <a:t>clarity</a:t>
            </a:r>
            <a:r>
              <a:rPr sz="2600" b="1" spc="-25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where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there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may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be </a:t>
            </a:r>
            <a:r>
              <a:rPr sz="2600" dirty="0">
                <a:latin typeface="Calibri"/>
                <a:cs typeface="Calibri"/>
              </a:rPr>
              <a:t>confusion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professional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who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seeks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to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provide </a:t>
            </a:r>
            <a:r>
              <a:rPr sz="2600" dirty="0">
                <a:latin typeface="Calibri"/>
                <a:cs typeface="Calibri"/>
              </a:rPr>
              <a:t>structure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treatment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their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offenders.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84556" rIns="0" bIns="0" rtlCol="0">
            <a:spAutoFit/>
          </a:bodyPr>
          <a:lstStyle/>
          <a:p>
            <a:pPr marL="589915">
              <a:lnSpc>
                <a:spcPct val="100000"/>
              </a:lnSpc>
              <a:spcBef>
                <a:spcPts val="105"/>
              </a:spcBef>
            </a:pPr>
            <a:r>
              <a:rPr sz="5000" dirty="0"/>
              <a:t>Cocaine</a:t>
            </a:r>
            <a:r>
              <a:rPr sz="5000" spc="-45" dirty="0"/>
              <a:t> </a:t>
            </a:r>
            <a:r>
              <a:rPr sz="5000" dirty="0"/>
              <a:t>Anonymous</a:t>
            </a:r>
            <a:r>
              <a:rPr sz="5000" spc="-55" dirty="0"/>
              <a:t> </a:t>
            </a:r>
            <a:r>
              <a:rPr sz="5000" dirty="0"/>
              <a:t>Can</a:t>
            </a:r>
            <a:r>
              <a:rPr sz="5000" spc="-5" dirty="0"/>
              <a:t> </a:t>
            </a:r>
            <a:r>
              <a:rPr sz="5000" spc="-20" dirty="0"/>
              <a:t>Help</a:t>
            </a:r>
            <a:endParaRPr sz="5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369060"/>
          </a:xfrm>
          <a:custGeom>
            <a:avLst/>
            <a:gdLst/>
            <a:ahLst/>
            <a:cxnLst/>
            <a:rect l="l" t="t" r="r" b="b"/>
            <a:pathLst>
              <a:path w="9144000" h="1369060">
                <a:moveTo>
                  <a:pt x="9144000" y="0"/>
                </a:moveTo>
                <a:lnTo>
                  <a:pt x="0" y="0"/>
                </a:lnTo>
                <a:lnTo>
                  <a:pt x="0" y="1368552"/>
                </a:lnTo>
                <a:lnTo>
                  <a:pt x="9144000" y="136855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5D5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36635" y="5388864"/>
            <a:ext cx="736092" cy="73609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88194" y="5420926"/>
            <a:ext cx="774075" cy="77407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75788" y="5388864"/>
            <a:ext cx="766553" cy="7620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403866" y="5388864"/>
            <a:ext cx="752819" cy="75740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529071" y="5388864"/>
            <a:ext cx="762000" cy="76200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0648" y="5394433"/>
            <a:ext cx="747279" cy="74628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007117" y="5393454"/>
            <a:ext cx="760466" cy="75281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269480" y="5388864"/>
            <a:ext cx="758951" cy="758952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755135" y="5388864"/>
            <a:ext cx="762000" cy="758952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634536" y="5398061"/>
            <a:ext cx="777134" cy="767989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197612" y="5072253"/>
            <a:ext cx="5314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Baskerville Old Face"/>
                <a:cs typeface="Baskerville Old Face"/>
              </a:rPr>
              <a:t>German</a:t>
            </a:r>
            <a:endParaRPr sz="1200">
              <a:latin typeface="Baskerville Old Face"/>
              <a:cs typeface="Baskerville Old Fac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8859" y="5072253"/>
            <a:ext cx="7340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8135" algn="l"/>
              </a:tabLst>
            </a:pPr>
            <a:r>
              <a:rPr sz="1200" b="1" spc="-50" dirty="0">
                <a:latin typeface="Baskerville Old Face"/>
                <a:cs typeface="Baskerville Old Face"/>
              </a:rPr>
              <a:t>|</a:t>
            </a:r>
            <a:r>
              <a:rPr sz="1200" b="1" dirty="0">
                <a:latin typeface="Baskerville Old Face"/>
                <a:cs typeface="Baskerville Old Face"/>
              </a:rPr>
              <a:t>	</a:t>
            </a:r>
            <a:r>
              <a:rPr sz="1200" b="1" spc="-10" dirty="0">
                <a:latin typeface="Baskerville Old Face"/>
                <a:cs typeface="Baskerville Old Face"/>
              </a:rPr>
              <a:t>Welsh</a:t>
            </a:r>
            <a:endParaRPr sz="1200">
              <a:latin typeface="Baskerville Old Face"/>
              <a:cs typeface="Baskerville Old Fac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81973" y="5072253"/>
            <a:ext cx="1590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Baskerville Old Face"/>
                <a:cs typeface="Baskerville Old Face"/>
              </a:rPr>
              <a:t>|</a:t>
            </a:r>
            <a:r>
              <a:rPr sz="1200" b="1" spc="135" dirty="0">
                <a:latin typeface="Baskerville Old Face"/>
                <a:cs typeface="Baskerville Old Face"/>
              </a:rPr>
              <a:t>  </a:t>
            </a:r>
            <a:r>
              <a:rPr sz="1200" b="1" dirty="0">
                <a:latin typeface="Baskerville Old Face"/>
                <a:cs typeface="Baskerville Old Face"/>
              </a:rPr>
              <a:t>Portuguese</a:t>
            </a:r>
            <a:r>
              <a:rPr sz="1200" b="1" spc="285" dirty="0">
                <a:latin typeface="Baskerville Old Face"/>
                <a:cs typeface="Baskerville Old Face"/>
              </a:rPr>
              <a:t> </a:t>
            </a:r>
            <a:r>
              <a:rPr sz="1200" b="1" dirty="0">
                <a:latin typeface="Baskerville Old Face"/>
                <a:cs typeface="Baskerville Old Face"/>
              </a:rPr>
              <a:t>|</a:t>
            </a:r>
            <a:r>
              <a:rPr sz="1200" b="1" spc="125" dirty="0">
                <a:latin typeface="Baskerville Old Face"/>
                <a:cs typeface="Baskerville Old Face"/>
              </a:rPr>
              <a:t>  </a:t>
            </a:r>
            <a:r>
              <a:rPr sz="1200" b="1" spc="-10" dirty="0">
                <a:latin typeface="Baskerville Old Face"/>
                <a:cs typeface="Baskerville Old Face"/>
              </a:rPr>
              <a:t>Danish</a:t>
            </a:r>
            <a:endParaRPr sz="1200">
              <a:latin typeface="Baskerville Old Face"/>
              <a:cs typeface="Baskerville Old Fac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32580" y="5072253"/>
            <a:ext cx="9239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330" algn="l"/>
                <a:tab pos="834390" algn="l"/>
              </a:tabLst>
            </a:pPr>
            <a:r>
              <a:rPr sz="1200" b="1" spc="-50" dirty="0">
                <a:latin typeface="Baskerville Old Face"/>
                <a:cs typeface="Baskerville Old Face"/>
              </a:rPr>
              <a:t>|</a:t>
            </a:r>
            <a:r>
              <a:rPr sz="1200" b="1" dirty="0">
                <a:latin typeface="Baskerville Old Face"/>
                <a:cs typeface="Baskerville Old Face"/>
              </a:rPr>
              <a:t>	</a:t>
            </a:r>
            <a:r>
              <a:rPr sz="1200" b="1" spc="-10" dirty="0">
                <a:latin typeface="Baskerville Old Face"/>
                <a:cs typeface="Baskerville Old Face"/>
              </a:rPr>
              <a:t>Farsi</a:t>
            </a:r>
            <a:r>
              <a:rPr sz="1200" b="1" dirty="0">
                <a:latin typeface="Baskerville Old Face"/>
                <a:cs typeface="Baskerville Old Face"/>
              </a:rPr>
              <a:t>	</a:t>
            </a:r>
            <a:r>
              <a:rPr sz="1200" b="1" spc="-50" dirty="0">
                <a:latin typeface="Baskerville Old Face"/>
                <a:cs typeface="Baskerville Old Face"/>
              </a:rPr>
              <a:t>|</a:t>
            </a:r>
            <a:endParaRPr sz="1200">
              <a:latin typeface="Baskerville Old Face"/>
              <a:cs typeface="Baskerville Old Fac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72718" y="5072253"/>
            <a:ext cx="4946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Baskerville Old Face"/>
                <a:cs typeface="Baskerville Old Face"/>
              </a:rPr>
              <a:t>Russian</a:t>
            </a:r>
            <a:endParaRPr sz="1200">
              <a:latin typeface="Baskerville Old Face"/>
              <a:cs typeface="Baskerville Old Fac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27133" y="5072253"/>
            <a:ext cx="34594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8135" algn="l"/>
                <a:tab pos="980440" algn="l"/>
                <a:tab pos="1850389" algn="l"/>
                <a:tab pos="2117090" algn="l"/>
                <a:tab pos="2732405" algn="l"/>
                <a:tab pos="2998470" algn="l"/>
              </a:tabLst>
            </a:pPr>
            <a:r>
              <a:rPr sz="1200" b="1" spc="-50" dirty="0">
                <a:latin typeface="Baskerville Old Face"/>
                <a:cs typeface="Baskerville Old Face"/>
              </a:rPr>
              <a:t>|</a:t>
            </a:r>
            <a:r>
              <a:rPr sz="1200" b="1" dirty="0">
                <a:latin typeface="Baskerville Old Face"/>
                <a:cs typeface="Baskerville Old Face"/>
              </a:rPr>
              <a:t>	</a:t>
            </a:r>
            <a:r>
              <a:rPr sz="1200" b="1" spc="-10" dirty="0">
                <a:latin typeface="Baskerville Old Face"/>
                <a:cs typeface="Baskerville Old Face"/>
              </a:rPr>
              <a:t>Spanish</a:t>
            </a:r>
            <a:r>
              <a:rPr sz="1200" b="1" dirty="0">
                <a:latin typeface="Baskerville Old Face"/>
                <a:cs typeface="Baskerville Old Face"/>
              </a:rPr>
              <a:t>	|</a:t>
            </a:r>
            <a:r>
              <a:rPr sz="1200" b="1" spc="140" dirty="0">
                <a:latin typeface="Baskerville Old Face"/>
                <a:cs typeface="Baskerville Old Face"/>
              </a:rPr>
              <a:t>  </a:t>
            </a:r>
            <a:r>
              <a:rPr sz="1200" b="1" spc="-10" dirty="0">
                <a:latin typeface="Baskerville Old Face"/>
                <a:cs typeface="Baskerville Old Face"/>
              </a:rPr>
              <a:t>Swedish</a:t>
            </a:r>
            <a:r>
              <a:rPr sz="1200" b="1" dirty="0">
                <a:latin typeface="Baskerville Old Face"/>
                <a:cs typeface="Baskerville Old Face"/>
              </a:rPr>
              <a:t>	</a:t>
            </a:r>
            <a:r>
              <a:rPr sz="1200" b="1" spc="-50" dirty="0">
                <a:latin typeface="Baskerville Old Face"/>
                <a:cs typeface="Baskerville Old Face"/>
              </a:rPr>
              <a:t>|</a:t>
            </a:r>
            <a:r>
              <a:rPr sz="1200" b="1" dirty="0">
                <a:latin typeface="Baskerville Old Face"/>
                <a:cs typeface="Baskerville Old Face"/>
              </a:rPr>
              <a:t>	</a:t>
            </a:r>
            <a:r>
              <a:rPr sz="1200" b="1" spc="-10" dirty="0">
                <a:latin typeface="Baskerville Old Face"/>
                <a:cs typeface="Baskerville Old Face"/>
              </a:rPr>
              <a:t>French</a:t>
            </a:r>
            <a:r>
              <a:rPr sz="1200" b="1" dirty="0">
                <a:latin typeface="Baskerville Old Face"/>
                <a:cs typeface="Baskerville Old Face"/>
              </a:rPr>
              <a:t>	</a:t>
            </a:r>
            <a:r>
              <a:rPr sz="1200" b="1" spc="-50" dirty="0">
                <a:latin typeface="Baskerville Old Face"/>
                <a:cs typeface="Baskerville Old Face"/>
              </a:rPr>
              <a:t>|</a:t>
            </a:r>
            <a:r>
              <a:rPr sz="1200" b="1" dirty="0">
                <a:latin typeface="Baskerville Old Face"/>
                <a:cs typeface="Baskerville Old Face"/>
              </a:rPr>
              <a:t>	</a:t>
            </a:r>
            <a:r>
              <a:rPr sz="1200" b="1" spc="-10" dirty="0">
                <a:latin typeface="Baskerville Old Face"/>
                <a:cs typeface="Baskerville Old Face"/>
              </a:rPr>
              <a:t>English</a:t>
            </a:r>
            <a:endParaRPr sz="1200">
              <a:latin typeface="Baskerville Old Face"/>
              <a:cs typeface="Baskerville Old Fac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6316" y="1588389"/>
            <a:ext cx="8066405" cy="307911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b="1" dirty="0">
                <a:latin typeface="Calibri"/>
                <a:cs typeface="Calibri"/>
              </a:rPr>
              <a:t>Cocaine</a:t>
            </a:r>
            <a:r>
              <a:rPr sz="2400" b="1" spc="-5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Anonymous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(C.A.)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fellowship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women </a:t>
            </a:r>
            <a:r>
              <a:rPr sz="2400" dirty="0">
                <a:latin typeface="Calibri"/>
                <a:cs typeface="Calibri"/>
              </a:rPr>
              <a:t>who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share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their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experience,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strength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hope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each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other </a:t>
            </a:r>
            <a:r>
              <a:rPr sz="2400" dirty="0">
                <a:latin typeface="Calibri"/>
                <a:cs typeface="Calibri"/>
              </a:rPr>
              <a:t>so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they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may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solve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their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common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problem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help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others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recover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from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their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addiction.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>
              <a:latin typeface="Calibri"/>
              <a:cs typeface="Calibri"/>
            </a:endParaRPr>
          </a:p>
          <a:p>
            <a:pPr marL="12700" marR="867410">
              <a:lnSpc>
                <a:spcPts val="2590"/>
              </a:lnSpc>
              <a:spcBef>
                <a:spcPts val="5"/>
              </a:spcBef>
            </a:pPr>
            <a:r>
              <a:rPr sz="2400" b="1" dirty="0">
                <a:latin typeface="Calibri"/>
                <a:cs typeface="Calibri"/>
              </a:rPr>
              <a:t>Cocaine</a:t>
            </a:r>
            <a:r>
              <a:rPr sz="2400" b="1" spc="-6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Anonymous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practices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12-</a:t>
            </a:r>
            <a:r>
              <a:rPr sz="2400" dirty="0">
                <a:latin typeface="Calibri"/>
                <a:cs typeface="Calibri"/>
              </a:rPr>
              <a:t>Step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program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daily </a:t>
            </a:r>
            <a:r>
              <a:rPr sz="2400" dirty="0">
                <a:latin typeface="Calibri"/>
                <a:cs typeface="Calibri"/>
              </a:rPr>
              <a:t>recovery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worked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many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thousands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worldwide.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Cocaine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Anonymous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abstinence-</a:t>
            </a:r>
            <a:r>
              <a:rPr sz="2400" dirty="0">
                <a:latin typeface="Calibri"/>
                <a:cs typeface="Calibri"/>
              </a:rPr>
              <a:t>based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recovery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program.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5242" rIns="0" bIns="0" rtlCol="0">
            <a:spAutoFit/>
          </a:bodyPr>
          <a:lstStyle/>
          <a:p>
            <a:pPr marL="1294765">
              <a:lnSpc>
                <a:spcPct val="100000"/>
              </a:lnSpc>
              <a:spcBef>
                <a:spcPts val="100"/>
              </a:spcBef>
            </a:pPr>
            <a:r>
              <a:rPr sz="4200" dirty="0"/>
              <a:t>What</a:t>
            </a:r>
            <a:r>
              <a:rPr sz="4200" spc="-15" dirty="0"/>
              <a:t> </a:t>
            </a:r>
            <a:r>
              <a:rPr sz="4200" dirty="0"/>
              <a:t>is</a:t>
            </a:r>
            <a:r>
              <a:rPr sz="4200" spc="-10" dirty="0"/>
              <a:t> </a:t>
            </a:r>
            <a:r>
              <a:rPr sz="4200" dirty="0"/>
              <a:t>Cocaine</a:t>
            </a:r>
            <a:r>
              <a:rPr sz="4200" spc="-10" dirty="0"/>
              <a:t> Anonymous?</a:t>
            </a:r>
            <a:endParaRPr sz="4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" y="1556003"/>
            <a:ext cx="9140951" cy="4114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2519" rIns="0" bIns="0" rtlCol="0">
            <a:spAutoFit/>
          </a:bodyPr>
          <a:lstStyle/>
          <a:p>
            <a:pPr marL="372745">
              <a:lnSpc>
                <a:spcPct val="100000"/>
              </a:lnSpc>
              <a:spcBef>
                <a:spcPts val="100"/>
              </a:spcBef>
            </a:pPr>
            <a:r>
              <a:rPr sz="4200" dirty="0"/>
              <a:t>Who</a:t>
            </a:r>
            <a:r>
              <a:rPr sz="4200" spc="-15" dirty="0"/>
              <a:t> </a:t>
            </a:r>
            <a:r>
              <a:rPr sz="4200" dirty="0"/>
              <a:t>can</a:t>
            </a:r>
            <a:r>
              <a:rPr sz="4200" spc="-5" dirty="0"/>
              <a:t> </a:t>
            </a:r>
            <a:r>
              <a:rPr sz="4200" dirty="0"/>
              <a:t>attend</a:t>
            </a:r>
            <a:r>
              <a:rPr sz="4200" spc="-5" dirty="0"/>
              <a:t> </a:t>
            </a:r>
            <a:r>
              <a:rPr sz="4200" dirty="0"/>
              <a:t>Cocaine </a:t>
            </a:r>
            <a:r>
              <a:rPr sz="4200" spc="-10" dirty="0"/>
              <a:t>Anonymous?</a:t>
            </a:r>
            <a:endParaRPr sz="4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4189" y="1729181"/>
            <a:ext cx="7552690" cy="4117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740"/>
              </a:lnSpc>
              <a:spcBef>
                <a:spcPts val="100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The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only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requirement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membership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5D54"/>
                </a:solidFill>
                <a:latin typeface="Calibri"/>
                <a:cs typeface="Calibri"/>
              </a:rPr>
              <a:t>desire</a:t>
            </a:r>
            <a:r>
              <a:rPr sz="2400" b="1" spc="-40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5D54"/>
                </a:solidFill>
                <a:latin typeface="Calibri"/>
                <a:cs typeface="Calibri"/>
              </a:rPr>
              <a:t>to</a:t>
            </a:r>
            <a:r>
              <a:rPr sz="2400" b="1" spc="-30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005D54"/>
                </a:solidFill>
                <a:latin typeface="Calibri"/>
                <a:cs typeface="Calibri"/>
              </a:rPr>
              <a:t>stop</a:t>
            </a:r>
            <a:endParaRPr sz="2400" dirty="0">
              <a:latin typeface="Calibri"/>
              <a:cs typeface="Calibri"/>
            </a:endParaRPr>
          </a:p>
          <a:p>
            <a:pPr marL="240665">
              <a:lnSpc>
                <a:spcPts val="2740"/>
              </a:lnSpc>
            </a:pPr>
            <a:r>
              <a:rPr sz="2400" dirty="0">
                <a:latin typeface="Calibri"/>
                <a:cs typeface="Calibri"/>
              </a:rPr>
              <a:t>using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cocaine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other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mind-altering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substances.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  <a:p>
            <a:pPr marL="240665" marR="5080" indent="-228600">
              <a:lnSpc>
                <a:spcPts val="2590"/>
              </a:lnSpc>
              <a:spcBef>
                <a:spcPts val="1705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005D54"/>
                </a:solidFill>
                <a:latin typeface="Calibri"/>
                <a:cs typeface="Calibri"/>
              </a:rPr>
              <a:t>Anyone</a:t>
            </a:r>
            <a:r>
              <a:rPr sz="2400" b="1" spc="-50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drug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alcohol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problem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attend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any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C.A. </a:t>
            </a:r>
            <a:r>
              <a:rPr sz="2400" spc="-10" dirty="0">
                <a:latin typeface="Calibri"/>
                <a:cs typeface="Calibri"/>
              </a:rPr>
              <a:t>meeting.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2400" dirty="0">
              <a:latin typeface="Calibri"/>
              <a:cs typeface="Calibri"/>
            </a:endParaRPr>
          </a:p>
          <a:p>
            <a:pPr marL="240665" marR="499109" indent="-228600">
              <a:lnSpc>
                <a:spcPts val="2590"/>
              </a:lnSpc>
              <a:spcBef>
                <a:spcPts val="1675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spc="-25" dirty="0">
                <a:latin typeface="Calibri"/>
                <a:cs typeface="Calibri"/>
              </a:rPr>
              <a:t>You,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professional,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5D54"/>
                </a:solidFill>
                <a:latin typeface="Calibri"/>
                <a:cs typeface="Calibri"/>
              </a:rPr>
              <a:t>welcome</a:t>
            </a:r>
            <a:r>
              <a:rPr sz="2400" b="1" spc="-55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attend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our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open </a:t>
            </a:r>
            <a:r>
              <a:rPr sz="2400" spc="-10" dirty="0">
                <a:latin typeface="Calibri"/>
                <a:cs typeface="Calibri"/>
              </a:rPr>
              <a:t>meetings.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/>
              <a:buChar char=""/>
            </a:pPr>
            <a:endParaRPr sz="345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For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meeting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information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locations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visit: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5D54"/>
                </a:solidFill>
                <a:latin typeface="Calibri"/>
                <a:cs typeface="Calibri"/>
                <a:hlinkClick r:id="rId2"/>
              </a:rPr>
              <a:t>www.CA.org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2519" rIns="0" bIns="0" rtlCol="0">
            <a:spAutoFit/>
          </a:bodyPr>
          <a:lstStyle/>
          <a:p>
            <a:pPr marL="377190">
              <a:lnSpc>
                <a:spcPct val="100000"/>
              </a:lnSpc>
              <a:spcBef>
                <a:spcPts val="100"/>
              </a:spcBef>
            </a:pPr>
            <a:r>
              <a:rPr sz="4200" dirty="0"/>
              <a:t>Who</a:t>
            </a:r>
            <a:r>
              <a:rPr sz="4200" spc="-15" dirty="0"/>
              <a:t> </a:t>
            </a:r>
            <a:r>
              <a:rPr sz="4200" dirty="0"/>
              <a:t>can</a:t>
            </a:r>
            <a:r>
              <a:rPr sz="4200" spc="-15" dirty="0"/>
              <a:t> </a:t>
            </a:r>
            <a:r>
              <a:rPr sz="4200" dirty="0"/>
              <a:t>attend</a:t>
            </a:r>
            <a:r>
              <a:rPr sz="4200" spc="-10" dirty="0"/>
              <a:t> </a:t>
            </a:r>
            <a:r>
              <a:rPr sz="4200" dirty="0"/>
              <a:t>Cocaine</a:t>
            </a:r>
            <a:r>
              <a:rPr sz="4200" spc="-25" dirty="0"/>
              <a:t> </a:t>
            </a:r>
            <a:r>
              <a:rPr sz="4200" spc="-10" dirty="0"/>
              <a:t>Anonymous?</a:t>
            </a:r>
            <a:endParaRPr sz="4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9184" rIns="0" bIns="0" rtlCol="0">
            <a:spAutoFit/>
          </a:bodyPr>
          <a:lstStyle/>
          <a:p>
            <a:pPr marL="543560">
              <a:lnSpc>
                <a:spcPct val="100000"/>
              </a:lnSpc>
              <a:spcBef>
                <a:spcPts val="105"/>
              </a:spcBef>
            </a:pPr>
            <a:r>
              <a:rPr dirty="0"/>
              <a:t>How</a:t>
            </a:r>
            <a:r>
              <a:rPr spc="-40" dirty="0"/>
              <a:t> </a:t>
            </a:r>
            <a:r>
              <a:rPr dirty="0"/>
              <a:t>Cocaine</a:t>
            </a:r>
            <a:r>
              <a:rPr spc="-50" dirty="0"/>
              <a:t> </a:t>
            </a:r>
            <a:r>
              <a:rPr dirty="0"/>
              <a:t>Anonymous</a:t>
            </a:r>
            <a:r>
              <a:rPr spc="-50" dirty="0"/>
              <a:t> </a:t>
            </a:r>
            <a:r>
              <a:rPr spc="-10" dirty="0"/>
              <a:t>Works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1012" y="1576781"/>
            <a:ext cx="7817484" cy="439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740"/>
              </a:lnSpc>
              <a:spcBef>
                <a:spcPts val="100"/>
              </a:spcBef>
              <a:buFont typeface="Wingdings"/>
              <a:buChar char=""/>
              <a:tabLst>
                <a:tab pos="241300" algn="l"/>
                <a:tab pos="6316345" algn="l"/>
              </a:tabLst>
            </a:pPr>
            <a:r>
              <a:rPr sz="2400" dirty="0">
                <a:latin typeface="Calibri"/>
                <a:cs typeface="Calibri"/>
              </a:rPr>
              <a:t>There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professional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class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help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therapy.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b="1" dirty="0">
                <a:solidFill>
                  <a:srgbClr val="005D54"/>
                </a:solidFill>
                <a:latin typeface="Calibri"/>
                <a:cs typeface="Calibri"/>
              </a:rPr>
              <a:t>All</a:t>
            </a:r>
            <a:r>
              <a:rPr sz="2400" b="1" spc="-35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5D54"/>
                </a:solidFill>
                <a:latin typeface="Calibri"/>
                <a:cs typeface="Calibri"/>
              </a:rPr>
              <a:t>service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740"/>
              </a:lnSpc>
            </a:pPr>
            <a:r>
              <a:rPr sz="2400" b="1" dirty="0">
                <a:solidFill>
                  <a:srgbClr val="005D54"/>
                </a:solidFill>
                <a:latin typeface="Calibri"/>
                <a:cs typeface="Calibri"/>
              </a:rPr>
              <a:t>provided</a:t>
            </a:r>
            <a:r>
              <a:rPr sz="2400" b="1" spc="-40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5D54"/>
                </a:solidFill>
                <a:latin typeface="Calibri"/>
                <a:cs typeface="Calibri"/>
              </a:rPr>
              <a:t>by</a:t>
            </a:r>
            <a:r>
              <a:rPr sz="2400" b="1" spc="-35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5D54"/>
                </a:solidFill>
                <a:latin typeface="Calibri"/>
                <a:cs typeface="Calibri"/>
              </a:rPr>
              <a:t>C.A.</a:t>
            </a:r>
            <a:r>
              <a:rPr sz="2400" b="1" spc="-30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5D54"/>
                </a:solidFill>
                <a:latin typeface="Calibri"/>
                <a:cs typeface="Calibri"/>
              </a:rPr>
              <a:t>members</a:t>
            </a:r>
            <a:r>
              <a:rPr sz="2400" b="1" spc="-35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5D54"/>
                </a:solidFill>
                <a:latin typeface="Calibri"/>
                <a:cs typeface="Calibri"/>
              </a:rPr>
              <a:t>is</a:t>
            </a:r>
            <a:r>
              <a:rPr sz="2400" b="1" spc="-20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5D54"/>
                </a:solidFill>
                <a:latin typeface="Calibri"/>
                <a:cs typeface="Calibri"/>
              </a:rPr>
              <a:t>voluntary.</a:t>
            </a:r>
            <a:endParaRPr sz="2400">
              <a:latin typeface="Calibri"/>
              <a:cs typeface="Calibri"/>
            </a:endParaRPr>
          </a:p>
          <a:p>
            <a:pPr marL="241300" marR="95885" indent="-228600">
              <a:lnSpc>
                <a:spcPts val="2590"/>
              </a:lnSpc>
              <a:spcBef>
                <a:spcPts val="1050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Meetings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held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regular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basis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facilitate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fellowship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5D54"/>
                </a:solidFill>
                <a:latin typeface="Calibri"/>
                <a:cs typeface="Calibri"/>
              </a:rPr>
              <a:t>recovered</a:t>
            </a:r>
            <a:r>
              <a:rPr sz="2400" b="1" spc="-45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5D54"/>
                </a:solidFill>
                <a:latin typeface="Calibri"/>
                <a:cs typeface="Calibri"/>
              </a:rPr>
              <a:t>men</a:t>
            </a:r>
            <a:r>
              <a:rPr sz="2400" b="1" spc="-45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5D54"/>
                </a:solidFill>
                <a:latin typeface="Calibri"/>
                <a:cs typeface="Calibri"/>
              </a:rPr>
              <a:t>and</a:t>
            </a:r>
            <a:r>
              <a:rPr sz="2400" b="1" spc="-30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5D54"/>
                </a:solidFill>
                <a:latin typeface="Calibri"/>
                <a:cs typeface="Calibri"/>
              </a:rPr>
              <a:t>women</a:t>
            </a:r>
            <a:r>
              <a:rPr sz="2400" b="1" spc="-35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who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help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newcomers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find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a </a:t>
            </a:r>
            <a:r>
              <a:rPr sz="2400" dirty="0">
                <a:latin typeface="Calibri"/>
                <a:cs typeface="Calibri"/>
              </a:rPr>
              <a:t>solution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their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addiction.</a:t>
            </a:r>
            <a:endParaRPr sz="2400">
              <a:latin typeface="Calibri"/>
              <a:cs typeface="Calibri"/>
            </a:endParaRPr>
          </a:p>
          <a:p>
            <a:pPr marL="241300" marR="273050" indent="-228600">
              <a:lnSpc>
                <a:spcPts val="2590"/>
              </a:lnSpc>
              <a:spcBef>
                <a:spcPts val="1005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Cocaine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Anonymous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program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5D54"/>
                </a:solidFill>
                <a:latin typeface="Calibri"/>
                <a:cs typeface="Calibri"/>
              </a:rPr>
              <a:t>action</a:t>
            </a:r>
            <a:r>
              <a:rPr sz="2400" spc="-10" dirty="0">
                <a:latin typeface="Calibri"/>
                <a:cs typeface="Calibri"/>
              </a:rPr>
              <a:t>—</a:t>
            </a:r>
            <a:r>
              <a:rPr sz="2400" dirty="0">
                <a:latin typeface="Calibri"/>
                <a:cs typeface="Calibri"/>
              </a:rPr>
              <a:t>sober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addicts, </a:t>
            </a:r>
            <a:r>
              <a:rPr sz="2400" dirty="0">
                <a:latin typeface="Calibri"/>
                <a:cs typeface="Calibri"/>
              </a:rPr>
              <a:t>freely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helping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other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addicts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through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sponsorship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taking </a:t>
            </a:r>
            <a:r>
              <a:rPr sz="2400" dirty="0">
                <a:latin typeface="Calibri"/>
                <a:cs typeface="Calibri"/>
              </a:rPr>
              <a:t>them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through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12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Steps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Recovery.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ct val="90000"/>
              </a:lnSpc>
              <a:spcBef>
                <a:spcPts val="960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Sponsors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act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mentors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guides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through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12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Steps. </a:t>
            </a:r>
            <a:r>
              <a:rPr sz="2400" dirty="0">
                <a:latin typeface="Calibri"/>
                <a:cs typeface="Calibri"/>
              </a:rPr>
              <a:t>They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addicts,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who,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5D54"/>
                </a:solidFill>
                <a:latin typeface="Calibri"/>
                <a:cs typeface="Calibri"/>
              </a:rPr>
              <a:t>being</a:t>
            </a:r>
            <a:r>
              <a:rPr sz="2400" b="1" spc="-30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5D54"/>
                </a:solidFill>
                <a:latin typeface="Calibri"/>
                <a:cs typeface="Calibri"/>
              </a:rPr>
              <a:t>recovered</a:t>
            </a:r>
            <a:r>
              <a:rPr sz="2400" b="1" spc="-60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5D54"/>
                </a:solidFill>
                <a:latin typeface="Calibri"/>
                <a:cs typeface="Calibri"/>
              </a:rPr>
              <a:t>from</a:t>
            </a:r>
            <a:r>
              <a:rPr sz="2400" b="1" spc="-55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5D54"/>
                </a:solidFill>
                <a:latin typeface="Calibri"/>
                <a:cs typeface="Calibri"/>
              </a:rPr>
              <a:t>their</a:t>
            </a:r>
            <a:r>
              <a:rPr sz="2400" b="1" spc="-30" dirty="0">
                <a:solidFill>
                  <a:srgbClr val="005D54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5D54"/>
                </a:solidFill>
                <a:latin typeface="Calibri"/>
                <a:cs typeface="Calibri"/>
              </a:rPr>
              <a:t>addiction</a:t>
            </a:r>
            <a:r>
              <a:rPr sz="2400" spc="-10" dirty="0">
                <a:latin typeface="Calibri"/>
                <a:cs typeface="Calibri"/>
              </a:rPr>
              <a:t>, </a:t>
            </a:r>
            <a:r>
              <a:rPr sz="2400" dirty="0">
                <a:latin typeface="Calibri"/>
                <a:cs typeface="Calibri"/>
              </a:rPr>
              <a:t>freely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pass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their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experience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12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Step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recovery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the </a:t>
            </a:r>
            <a:r>
              <a:rPr sz="2400" dirty="0">
                <a:latin typeface="Calibri"/>
                <a:cs typeface="Calibri"/>
              </a:rPr>
              <a:t>addict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who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still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suffers.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9329" rIns="0" bIns="0" rtlCol="0">
            <a:spAutoFit/>
          </a:bodyPr>
          <a:lstStyle/>
          <a:p>
            <a:pPr marL="1640839">
              <a:lnSpc>
                <a:spcPct val="100000"/>
              </a:lnSpc>
              <a:spcBef>
                <a:spcPts val="100"/>
              </a:spcBef>
            </a:pPr>
            <a:r>
              <a:rPr dirty="0"/>
              <a:t>There</a:t>
            </a:r>
            <a:r>
              <a:rPr spc="-20" dirty="0"/>
              <a:t> </a:t>
            </a:r>
            <a:r>
              <a:rPr dirty="0"/>
              <a:t>are</a:t>
            </a:r>
            <a:r>
              <a:rPr spc="-25" dirty="0"/>
              <a:t> </a:t>
            </a:r>
            <a:r>
              <a:rPr dirty="0"/>
              <a:t>No Fees</a:t>
            </a:r>
            <a:r>
              <a:rPr spc="-5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spc="-25" dirty="0"/>
              <a:t>Pay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4700" y="1689354"/>
            <a:ext cx="8261984" cy="4131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Cocaine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Anonymous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5D54"/>
                </a:solidFill>
                <a:latin typeface="Calibri"/>
                <a:cs typeface="Calibri"/>
              </a:rPr>
              <a:t>FREE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Each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C.A.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Group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fully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self-</a:t>
            </a:r>
            <a:r>
              <a:rPr sz="2000" dirty="0">
                <a:latin typeface="Calibri"/>
                <a:cs typeface="Calibri"/>
              </a:rPr>
              <a:t>supporting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entity.</a:t>
            </a:r>
            <a:endParaRPr sz="2000">
              <a:latin typeface="Calibri"/>
              <a:cs typeface="Calibri"/>
            </a:endParaRPr>
          </a:p>
          <a:p>
            <a:pPr marL="240665" marR="828675" indent="-228600">
              <a:lnSpc>
                <a:spcPct val="120100"/>
              </a:lnSpc>
              <a:spcBef>
                <a:spcPts val="990"/>
              </a:spcBef>
              <a:buFont typeface="Wingdings"/>
              <a:buChar char="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Expenses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covered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voluntary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contributions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members, </a:t>
            </a:r>
            <a:r>
              <a:rPr sz="2000" dirty="0">
                <a:latin typeface="Calibri"/>
                <a:cs typeface="Calibri"/>
              </a:rPr>
              <a:t>literature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sales,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fundraising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events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such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conventions.</a:t>
            </a:r>
            <a:endParaRPr sz="2000">
              <a:latin typeface="Calibri"/>
              <a:cs typeface="Calibri"/>
            </a:endParaRPr>
          </a:p>
          <a:p>
            <a:pPr marL="240665" marR="546735" indent="-228600">
              <a:lnSpc>
                <a:spcPct val="120000"/>
              </a:lnSpc>
              <a:spcBef>
                <a:spcPts val="1010"/>
              </a:spcBef>
              <a:buFont typeface="Wingdings"/>
              <a:buChar char="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C.A.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respectfully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declines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donations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financial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contributions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from</a:t>
            </a:r>
            <a:r>
              <a:rPr sz="2000" spc="-25" dirty="0">
                <a:latin typeface="Calibri"/>
                <a:cs typeface="Calibri"/>
              </a:rPr>
              <a:t> any </a:t>
            </a:r>
            <a:r>
              <a:rPr sz="2000" dirty="0">
                <a:latin typeface="Calibri"/>
                <a:cs typeface="Calibri"/>
              </a:rPr>
              <a:t>outside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source.</a:t>
            </a:r>
            <a:endParaRPr sz="2000">
              <a:latin typeface="Calibri"/>
              <a:cs typeface="Calibri"/>
            </a:endParaRPr>
          </a:p>
          <a:p>
            <a:pPr marL="240665" marR="92710" indent="-228600">
              <a:lnSpc>
                <a:spcPct val="120000"/>
              </a:lnSpc>
              <a:spcBef>
                <a:spcPts val="994"/>
              </a:spcBef>
              <a:buFont typeface="Wingdings"/>
              <a:buChar char="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Cocaine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Anonymous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World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Services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receives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voluntary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contributions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from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its </a:t>
            </a:r>
            <a:r>
              <a:rPr sz="2000" dirty="0">
                <a:latin typeface="Calibri"/>
                <a:cs typeface="Calibri"/>
              </a:rPr>
              <a:t>Areas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Groups.</a:t>
            </a:r>
            <a:endParaRPr sz="2000">
              <a:latin typeface="Calibri"/>
              <a:cs typeface="Calibri"/>
            </a:endParaRPr>
          </a:p>
          <a:p>
            <a:pPr marL="240665" marR="5080" indent="-228600">
              <a:lnSpc>
                <a:spcPct val="120100"/>
              </a:lnSpc>
              <a:spcBef>
                <a:spcPts val="994"/>
              </a:spcBef>
              <a:buFont typeface="Wingdings"/>
              <a:buChar char="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money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used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inform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general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public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professional communities </a:t>
            </a:r>
            <a:r>
              <a:rPr sz="2000" dirty="0">
                <a:latin typeface="Calibri"/>
                <a:cs typeface="Calibri"/>
              </a:rPr>
              <a:t>about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Cocaine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Anonymous,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carry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message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still </a:t>
            </a:r>
            <a:r>
              <a:rPr sz="2000" spc="-10" dirty="0">
                <a:latin typeface="Calibri"/>
                <a:cs typeface="Calibri"/>
              </a:rPr>
              <a:t>suffering addict.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95627" y="1188719"/>
            <a:ext cx="6047232" cy="453542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81710">
              <a:lnSpc>
                <a:spcPct val="100000"/>
              </a:lnSpc>
              <a:spcBef>
                <a:spcPts val="100"/>
              </a:spcBef>
            </a:pPr>
            <a:r>
              <a:rPr dirty="0"/>
              <a:t>Public</a:t>
            </a:r>
            <a:r>
              <a:rPr spc="-50" dirty="0"/>
              <a:t> </a:t>
            </a:r>
            <a:r>
              <a:rPr dirty="0"/>
              <a:t>Service</a:t>
            </a:r>
            <a:r>
              <a:rPr spc="-20" dirty="0"/>
              <a:t> </a:t>
            </a:r>
            <a:r>
              <a:rPr spc="-10" dirty="0"/>
              <a:t>Announcement</a:t>
            </a:r>
          </a:p>
        </p:txBody>
      </p:sp>
      <p:pic>
        <p:nvPicPr>
          <p:cNvPr id="4" name="Online Media 3" title="Cocaine Anonymous -  South Africa">
            <a:hlinkClick r:id="" action="ppaction://media"/>
            <a:extLst>
              <a:ext uri="{FF2B5EF4-FFF2-40B4-BE49-F238E27FC236}">
                <a16:creationId xmlns:a16="http://schemas.microsoft.com/office/drawing/2014/main" id="{4C14AC04-570D-7E84-12B4-4DFF99C3C48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03230" y="1232891"/>
            <a:ext cx="6021430" cy="45390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5D5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</TotalTime>
  <Words>982</Words>
  <Application>Microsoft Office PowerPoint</Application>
  <PresentationFormat>On-screen Show (4:3)</PresentationFormat>
  <Paragraphs>90</Paragraphs>
  <Slides>17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Baskerville Old Face</vt:lpstr>
      <vt:lpstr>Brush Script MT</vt:lpstr>
      <vt:lpstr>Calibri</vt:lpstr>
      <vt:lpstr>Wingdings</vt:lpstr>
      <vt:lpstr>Office Theme</vt:lpstr>
      <vt:lpstr>Cocaine Anonymous</vt:lpstr>
      <vt:lpstr>Cocaine Anonymous</vt:lpstr>
      <vt:lpstr>Cocaine Anonymous Can Help</vt:lpstr>
      <vt:lpstr>What is Cocaine Anonymous?</vt:lpstr>
      <vt:lpstr>Who can attend Cocaine Anonymous?</vt:lpstr>
      <vt:lpstr>Who can attend Cocaine Anonymous?</vt:lpstr>
      <vt:lpstr>How Cocaine Anonymous Works</vt:lpstr>
      <vt:lpstr>There are No Fees to Pay</vt:lpstr>
      <vt:lpstr>Public Service Announcement</vt:lpstr>
      <vt:lpstr>Cocaine Anonymous Can Help</vt:lpstr>
      <vt:lpstr>Resources Available to the Professional</vt:lpstr>
      <vt:lpstr>Hospitals &amp; Institutions (H&amp;I)</vt:lpstr>
      <vt:lpstr>Fact File</vt:lpstr>
      <vt:lpstr>We Are Passionate About Recovery!</vt:lpstr>
      <vt:lpstr>What Cocaine Anonymous is Not</vt:lpstr>
      <vt:lpstr>What Cocaine Anonymous 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Message for Professionals</dc:title>
  <dc:creator>Bradley, Richard</dc:creator>
  <cp:lastModifiedBy>rodney davis</cp:lastModifiedBy>
  <cp:revision>17</cp:revision>
  <dcterms:created xsi:type="dcterms:W3CDTF">2022-07-22T18:41:30Z</dcterms:created>
  <dcterms:modified xsi:type="dcterms:W3CDTF">2024-01-14T16:27:01Z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2022-07-14T00:00:00Z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2022-07-22T00:00:00Z</vt:filetime>
  </property>
  <property fmtid="{D5CDD505-2E9C-101B-9397-08002B2CF9AE}" pid="5" name="Producer">
    <vt:lpwstr>Microsoft® PowerPoint® for Microsoft 365</vt:lpwstr>
  </property>
</Properties>
</file>